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3"/>
  </p:notesMasterIdLst>
  <p:sldIdLst>
    <p:sldId id="259" r:id="rId2"/>
    <p:sldId id="262" r:id="rId3"/>
    <p:sldId id="264" r:id="rId4"/>
    <p:sldId id="266" r:id="rId5"/>
    <p:sldId id="267" r:id="rId6"/>
    <p:sldId id="268" r:id="rId7"/>
    <p:sldId id="269" r:id="rId8"/>
    <p:sldId id="270" r:id="rId9"/>
    <p:sldId id="271" r:id="rId10"/>
    <p:sldId id="272" r:id="rId11"/>
    <p:sldId id="273" r:id="rId12"/>
    <p:sldId id="275" r:id="rId13"/>
    <p:sldId id="276" r:id="rId14"/>
    <p:sldId id="277" r:id="rId15"/>
    <p:sldId id="278" r:id="rId16"/>
    <p:sldId id="279" r:id="rId17"/>
    <p:sldId id="280" r:id="rId18"/>
    <p:sldId id="281" r:id="rId19"/>
    <p:sldId id="282" r:id="rId20"/>
    <p:sldId id="283" r:id="rId21"/>
    <p:sldId id="284" r:id="rId22"/>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84412" autoAdjust="0"/>
    <p:restoredTop sz="94624" autoAdjust="0"/>
  </p:normalViewPr>
  <p:slideViewPr>
    <p:cSldViewPr>
      <p:cViewPr varScale="1">
        <p:scale>
          <a:sx n="69" d="100"/>
          <a:sy n="69" d="100"/>
        </p:scale>
        <p:origin x="-1416" y="-102"/>
      </p:cViewPr>
      <p:guideLst>
        <p:guide orient="horz" pos="2160"/>
        <p:guide pos="2880"/>
      </p:guideLst>
    </p:cSldViewPr>
  </p:slideViewPr>
  <p:outlineViewPr>
    <p:cViewPr>
      <p:scale>
        <a:sx n="33" d="100"/>
        <a:sy n="33" d="100"/>
      </p:scale>
      <p:origin x="12" y="21936"/>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عنصر نائب للتاريخ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C0EECD-9A3A-4C94-A893-E696F986E535}" type="datetimeFigureOut">
              <a:rPr lang="en-US" smtClean="0"/>
              <a:pPr/>
              <a:t>10/25/2022</a:t>
            </a:fld>
            <a:endParaRPr lang="en-US"/>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6" name="عنصر نائب للتذييل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عنصر نائب لرقم الشريحة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C70D4E-36CA-4F9A-A1B4-551F09726CB0}" type="slidenum">
              <a:rPr lang="en-US" smtClean="0"/>
              <a:pPr/>
              <a:t>‹#›</a:t>
            </a:fld>
            <a:endParaRPr lang="en-US"/>
          </a:p>
        </p:txBody>
      </p:sp>
    </p:spTree>
    <p:extLst>
      <p:ext uri="{BB962C8B-B14F-4D97-AF65-F5344CB8AC3E}">
        <p14:creationId xmlns="" xmlns:p14="http://schemas.microsoft.com/office/powerpoint/2010/main" val="34537170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fld id="{D0C70D4E-36CA-4F9A-A1B4-551F09726CB0}" type="slidenum">
              <a:rPr lang="en-US" smtClean="0"/>
              <a:pPr/>
              <a:t>16</a:t>
            </a:fld>
            <a:endParaRPr lang="en-US"/>
          </a:p>
        </p:txBody>
      </p:sp>
    </p:spTree>
    <p:extLst>
      <p:ext uri="{BB962C8B-B14F-4D97-AF65-F5344CB8AC3E}">
        <p14:creationId xmlns="" xmlns:p14="http://schemas.microsoft.com/office/powerpoint/2010/main" val="20478822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0358F4EF-58EB-442B-871C-5EE6A9ED1750}" type="datetimeFigureOut">
              <a:rPr lang="ar-IQ" smtClean="0"/>
              <a:pPr/>
              <a:t>30/03/1444</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B21C5FEC-0A9C-4788-8110-B9807DB0DBCA}" type="slidenum">
              <a:rPr lang="ar-IQ" smtClean="0"/>
              <a:pPr/>
              <a:t>‹#›</a:t>
            </a:fld>
            <a:endParaRPr lang="ar-IQ"/>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4" name="عنصر نائب للتاريخ 3"/>
          <p:cNvSpPr>
            <a:spLocks noGrp="1"/>
          </p:cNvSpPr>
          <p:nvPr>
            <p:ph type="dt" sz="half" idx="10"/>
          </p:nvPr>
        </p:nvSpPr>
        <p:spPr/>
        <p:txBody>
          <a:bodyPr/>
          <a:lstStyle/>
          <a:p>
            <a:fld id="{0358F4EF-58EB-442B-871C-5EE6A9ED1750}" type="datetimeFigureOut">
              <a:rPr lang="ar-IQ" smtClean="0"/>
              <a:pPr/>
              <a:t>30/03/1444</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B21C5FEC-0A9C-4788-8110-B9807DB0DBCA}" type="slidenum">
              <a:rPr lang="ar-IQ" smtClean="0"/>
              <a:pPr/>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4" name="عنصر نائب للتاريخ 3"/>
          <p:cNvSpPr>
            <a:spLocks noGrp="1"/>
          </p:cNvSpPr>
          <p:nvPr>
            <p:ph type="dt" sz="half" idx="10"/>
          </p:nvPr>
        </p:nvSpPr>
        <p:spPr/>
        <p:txBody>
          <a:bodyPr/>
          <a:lstStyle/>
          <a:p>
            <a:fld id="{0358F4EF-58EB-442B-871C-5EE6A9ED1750}" type="datetimeFigureOut">
              <a:rPr lang="ar-IQ" smtClean="0"/>
              <a:pPr/>
              <a:t>30/03/1444</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B21C5FEC-0A9C-4788-8110-B9807DB0DBCA}" type="slidenum">
              <a:rPr lang="ar-IQ" smtClean="0"/>
              <a:pPr/>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4" name="عنصر نائب للتاريخ 3"/>
          <p:cNvSpPr>
            <a:spLocks noGrp="1"/>
          </p:cNvSpPr>
          <p:nvPr>
            <p:ph type="dt" sz="half" idx="10"/>
          </p:nvPr>
        </p:nvSpPr>
        <p:spPr/>
        <p:txBody>
          <a:bodyPr/>
          <a:lstStyle/>
          <a:p>
            <a:fld id="{0358F4EF-58EB-442B-871C-5EE6A9ED1750}" type="datetimeFigureOut">
              <a:rPr lang="ar-IQ" smtClean="0"/>
              <a:pPr/>
              <a:t>30/03/1444</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B21C5FEC-0A9C-4788-8110-B9807DB0DBCA}" type="slidenum">
              <a:rPr lang="ar-IQ" smtClean="0"/>
              <a:pPr/>
              <a:t>‹#›</a:t>
            </a:fld>
            <a:endParaRPr lang="ar-IQ"/>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0358F4EF-58EB-442B-871C-5EE6A9ED1750}" type="datetimeFigureOut">
              <a:rPr lang="ar-IQ" smtClean="0"/>
              <a:pPr/>
              <a:t>30/03/1444</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B21C5FEC-0A9C-4788-8110-B9807DB0DBCA}" type="slidenum">
              <a:rPr lang="ar-IQ" smtClean="0"/>
              <a:pPr/>
              <a:t>‹#›</a:t>
            </a:fld>
            <a:endParaRPr lang="ar-IQ"/>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5" name="عنصر نائب للتاريخ 4"/>
          <p:cNvSpPr>
            <a:spLocks noGrp="1"/>
          </p:cNvSpPr>
          <p:nvPr>
            <p:ph type="dt" sz="half" idx="10"/>
          </p:nvPr>
        </p:nvSpPr>
        <p:spPr/>
        <p:txBody>
          <a:bodyPr/>
          <a:lstStyle/>
          <a:p>
            <a:fld id="{0358F4EF-58EB-442B-871C-5EE6A9ED1750}" type="datetimeFigureOut">
              <a:rPr lang="ar-IQ" smtClean="0"/>
              <a:pPr/>
              <a:t>30/03/1444</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B21C5FEC-0A9C-4788-8110-B9807DB0DBCA}" type="slidenum">
              <a:rPr lang="ar-IQ" smtClean="0"/>
              <a:pPr/>
              <a:t>‹#›</a:t>
            </a:fld>
            <a:endParaRPr lang="ar-IQ"/>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7" name="عنصر نائب للتاريخ 6"/>
          <p:cNvSpPr>
            <a:spLocks noGrp="1"/>
          </p:cNvSpPr>
          <p:nvPr>
            <p:ph type="dt" sz="half" idx="10"/>
          </p:nvPr>
        </p:nvSpPr>
        <p:spPr/>
        <p:txBody>
          <a:bodyPr/>
          <a:lstStyle/>
          <a:p>
            <a:fld id="{0358F4EF-58EB-442B-871C-5EE6A9ED1750}" type="datetimeFigureOut">
              <a:rPr lang="ar-IQ" smtClean="0"/>
              <a:pPr/>
              <a:t>30/03/1444</a:t>
            </a:fld>
            <a:endParaRPr lang="ar-IQ"/>
          </a:p>
        </p:txBody>
      </p:sp>
      <p:sp>
        <p:nvSpPr>
          <p:cNvPr id="8" name="عنصر نائب للتذييل 7"/>
          <p:cNvSpPr>
            <a:spLocks noGrp="1"/>
          </p:cNvSpPr>
          <p:nvPr>
            <p:ph type="ftr" sz="quarter" idx="11"/>
          </p:nvPr>
        </p:nvSpPr>
        <p:spPr/>
        <p:txBody>
          <a:bodyPr/>
          <a:lstStyle/>
          <a:p>
            <a:endParaRPr lang="ar-IQ"/>
          </a:p>
        </p:txBody>
      </p:sp>
      <p:sp>
        <p:nvSpPr>
          <p:cNvPr id="9" name="عنصر نائب لرقم الشريحة 8"/>
          <p:cNvSpPr>
            <a:spLocks noGrp="1"/>
          </p:cNvSpPr>
          <p:nvPr>
            <p:ph type="sldNum" sz="quarter" idx="12"/>
          </p:nvPr>
        </p:nvSpPr>
        <p:spPr/>
        <p:txBody>
          <a:bodyPr/>
          <a:lstStyle/>
          <a:p>
            <a:fld id="{B21C5FEC-0A9C-4788-8110-B9807DB0DBCA}" type="slidenum">
              <a:rPr lang="ar-IQ" smtClean="0"/>
              <a:pPr/>
              <a:t>‹#›</a:t>
            </a:fld>
            <a:endParaRPr lang="ar-IQ"/>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0358F4EF-58EB-442B-871C-5EE6A9ED1750}" type="datetimeFigureOut">
              <a:rPr lang="ar-IQ" smtClean="0"/>
              <a:pPr/>
              <a:t>30/03/1444</a:t>
            </a:fld>
            <a:endParaRPr lang="ar-IQ"/>
          </a:p>
        </p:txBody>
      </p:sp>
      <p:sp>
        <p:nvSpPr>
          <p:cNvPr id="4" name="عنصر نائب للتذييل 3"/>
          <p:cNvSpPr>
            <a:spLocks noGrp="1"/>
          </p:cNvSpPr>
          <p:nvPr>
            <p:ph type="ftr" sz="quarter" idx="11"/>
          </p:nvPr>
        </p:nvSpPr>
        <p:spPr/>
        <p:txBody>
          <a:bodyPr/>
          <a:lstStyle/>
          <a:p>
            <a:endParaRPr lang="ar-IQ"/>
          </a:p>
        </p:txBody>
      </p:sp>
      <p:sp>
        <p:nvSpPr>
          <p:cNvPr id="5" name="عنصر نائب لرقم الشريحة 4"/>
          <p:cNvSpPr>
            <a:spLocks noGrp="1"/>
          </p:cNvSpPr>
          <p:nvPr>
            <p:ph type="sldNum" sz="quarter" idx="12"/>
          </p:nvPr>
        </p:nvSpPr>
        <p:spPr/>
        <p:txBody>
          <a:bodyPr/>
          <a:lstStyle/>
          <a:p>
            <a:fld id="{B21C5FEC-0A9C-4788-8110-B9807DB0DBCA}" type="slidenum">
              <a:rPr lang="ar-IQ" smtClean="0"/>
              <a:pPr/>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0358F4EF-58EB-442B-871C-5EE6A9ED1750}" type="datetimeFigureOut">
              <a:rPr lang="ar-IQ" smtClean="0"/>
              <a:pPr/>
              <a:t>30/03/1444</a:t>
            </a:fld>
            <a:endParaRPr lang="ar-IQ"/>
          </a:p>
        </p:txBody>
      </p:sp>
      <p:sp>
        <p:nvSpPr>
          <p:cNvPr id="3" name="عنصر نائب للتذييل 2"/>
          <p:cNvSpPr>
            <a:spLocks noGrp="1"/>
          </p:cNvSpPr>
          <p:nvPr>
            <p:ph type="ftr" sz="quarter" idx="11"/>
          </p:nvPr>
        </p:nvSpPr>
        <p:spPr/>
        <p:txBody>
          <a:bodyPr/>
          <a:lstStyle/>
          <a:p>
            <a:endParaRPr lang="ar-IQ"/>
          </a:p>
        </p:txBody>
      </p:sp>
      <p:sp>
        <p:nvSpPr>
          <p:cNvPr id="4" name="عنصر نائب لرقم الشريحة 3"/>
          <p:cNvSpPr>
            <a:spLocks noGrp="1"/>
          </p:cNvSpPr>
          <p:nvPr>
            <p:ph type="sldNum" sz="quarter" idx="12"/>
          </p:nvPr>
        </p:nvSpPr>
        <p:spPr/>
        <p:txBody>
          <a:bodyPr/>
          <a:lstStyle/>
          <a:p>
            <a:fld id="{B21C5FEC-0A9C-4788-8110-B9807DB0DBCA}" type="slidenum">
              <a:rPr lang="ar-IQ" smtClean="0"/>
              <a:pPr/>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0358F4EF-58EB-442B-871C-5EE6A9ED1750}" type="datetimeFigureOut">
              <a:rPr lang="ar-IQ" smtClean="0"/>
              <a:pPr/>
              <a:t>30/03/1444</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B21C5FEC-0A9C-4788-8110-B9807DB0DBCA}" type="slidenum">
              <a:rPr lang="ar-IQ" smtClean="0"/>
              <a:pPr/>
              <a:t>‹#›</a:t>
            </a:fld>
            <a:endParaRPr lang="ar-IQ"/>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0358F4EF-58EB-442B-871C-5EE6A9ED1750}" type="datetimeFigureOut">
              <a:rPr lang="ar-IQ" smtClean="0"/>
              <a:pPr/>
              <a:t>30/03/1444</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B21C5FEC-0A9C-4788-8110-B9807DB0DBCA}" type="slidenum">
              <a:rPr lang="ar-IQ" smtClean="0"/>
              <a:pPr/>
              <a:t>‹#›</a:t>
            </a:fld>
            <a:endParaRPr lang="ar-IQ"/>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0358F4EF-58EB-442B-871C-5EE6A9ED1750}" type="datetimeFigureOut">
              <a:rPr lang="ar-IQ" smtClean="0"/>
              <a:pPr/>
              <a:t>30/03/1444</a:t>
            </a:fld>
            <a:endParaRPr lang="ar-IQ"/>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B21C5FEC-0A9C-4788-8110-B9807DB0DBCA}" type="slidenum">
              <a:rPr lang="ar-IQ" smtClean="0"/>
              <a:pPr/>
              <a:t>‹#›</a:t>
            </a:fld>
            <a:endParaRPr lang="ar-IQ"/>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285784" y="1000108"/>
            <a:ext cx="7772400" cy="1470025"/>
          </a:xfrm>
        </p:spPr>
        <p:txBody>
          <a:bodyPr/>
          <a:lstStyle/>
          <a:p>
            <a:r>
              <a:rPr lang="en-US" dirty="0" err="1"/>
              <a:t>Oropharynx</a:t>
            </a:r>
            <a:r>
              <a:rPr lang="en-US" dirty="0"/>
              <a:t> surgery</a:t>
            </a:r>
            <a:endParaRPr lang="ar-IQ" dirty="0"/>
          </a:p>
        </p:txBody>
      </p:sp>
      <p:pic>
        <p:nvPicPr>
          <p:cNvPr id="4" name="Picture 2"/>
          <p:cNvPicPr>
            <a:picLocks noChangeAspect="1" noChangeArrowheads="1"/>
          </p:cNvPicPr>
          <p:nvPr/>
        </p:nvPicPr>
        <p:blipFill>
          <a:blip r:embed="rId2"/>
          <a:srcRect l="23047" r="21257"/>
          <a:stretch>
            <a:fillRect/>
          </a:stretch>
        </p:blipFill>
        <p:spPr bwMode="auto">
          <a:xfrm>
            <a:off x="6129408" y="116632"/>
            <a:ext cx="2979096" cy="6688065"/>
          </a:xfrm>
          <a:prstGeom prst="rect">
            <a:avLst/>
          </a:prstGeom>
          <a:noFill/>
          <a:ln w="9525">
            <a:noFill/>
            <a:miter lim="800000"/>
            <a:headEnd/>
            <a:tailEnd/>
          </a:ln>
          <a:effectLst/>
        </p:spPr>
      </p:pic>
      <p:sp>
        <p:nvSpPr>
          <p:cNvPr id="6" name="عنوان فرعي 2"/>
          <p:cNvSpPr txBox="1">
            <a:spLocks/>
          </p:cNvSpPr>
          <p:nvPr/>
        </p:nvSpPr>
        <p:spPr>
          <a:xfrm>
            <a:off x="-108520" y="4653136"/>
            <a:ext cx="6400800" cy="1752600"/>
          </a:xfrm>
          <a:prstGeom prst="rect">
            <a:avLst/>
          </a:prstGeom>
        </p:spPr>
        <p:txBody>
          <a:bodyPr vert="horz" lIns="91440" tIns="45720" rIns="91440" bIns="45720" rtlCol="1">
            <a:normAutofit/>
          </a:bodyPr>
          <a:lstStyle>
            <a:lvl1pPr marL="0" indent="0" algn="ctr" defTabSz="914400" rtl="1"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1"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1"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dirty="0" err="1">
                <a:solidFill>
                  <a:schemeClr val="tx1"/>
                </a:solidFill>
              </a:rPr>
              <a:t>Assis</a:t>
            </a:r>
            <a:r>
              <a:rPr lang="en-US" dirty="0">
                <a:solidFill>
                  <a:schemeClr val="tx1"/>
                </a:solidFill>
              </a:rPr>
              <a:t>. Prof. Dr. </a:t>
            </a:r>
            <a:r>
              <a:rPr lang="en-US" dirty="0" err="1">
                <a:solidFill>
                  <a:schemeClr val="tx1"/>
                </a:solidFill>
              </a:rPr>
              <a:t>Rafid</a:t>
            </a:r>
            <a:r>
              <a:rPr lang="en-US" dirty="0">
                <a:solidFill>
                  <a:schemeClr val="tx1"/>
                </a:solidFill>
              </a:rPr>
              <a:t> </a:t>
            </a:r>
            <a:r>
              <a:rPr lang="en-US" dirty="0" err="1">
                <a:solidFill>
                  <a:schemeClr val="tx1"/>
                </a:solidFill>
              </a:rPr>
              <a:t>Majeed</a:t>
            </a:r>
            <a:r>
              <a:rPr lang="en-US" dirty="0">
                <a:solidFill>
                  <a:schemeClr val="tx1"/>
                </a:solidFill>
              </a:rPr>
              <a:t> </a:t>
            </a:r>
            <a:r>
              <a:rPr lang="en-US" dirty="0" err="1">
                <a:solidFill>
                  <a:schemeClr val="tx1"/>
                </a:solidFill>
              </a:rPr>
              <a:t>Naeem</a:t>
            </a:r>
            <a:endParaRPr lang="ar-IQ"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714356"/>
            <a:ext cx="7000892" cy="5411807"/>
          </a:xfrm>
        </p:spPr>
        <p:txBody>
          <a:bodyPr>
            <a:normAutofit lnSpcReduction="10000"/>
          </a:bodyPr>
          <a:lstStyle/>
          <a:p>
            <a:pPr algn="l" rtl="0"/>
            <a:r>
              <a:rPr lang="en-US" dirty="0"/>
              <a:t>After the endotracheal tube is in place, it should be secured so as to not interfere with the surgical site</a:t>
            </a:r>
          </a:p>
          <a:p>
            <a:pPr algn="l" rtl="0">
              <a:buNone/>
            </a:pPr>
            <a:endParaRPr lang="en-US" dirty="0"/>
          </a:p>
          <a:p>
            <a:pPr algn="l" rtl="0">
              <a:buNone/>
            </a:pPr>
            <a:endParaRPr lang="en-US" dirty="0"/>
          </a:p>
          <a:p>
            <a:pPr algn="l" rtl="0"/>
            <a:r>
              <a:rPr lang="en-US" i="1" dirty="0"/>
              <a:t>An appropriately sized </a:t>
            </a:r>
            <a:r>
              <a:rPr lang="en-US" i="1" dirty="0" err="1"/>
              <a:t>endotracheal</a:t>
            </a:r>
            <a:r>
              <a:rPr lang="en-US" i="1" dirty="0"/>
              <a:t> tube (with a properly inflated cuff), </a:t>
            </a:r>
            <a:r>
              <a:rPr lang="en-US" dirty="0"/>
              <a:t>along with absorbent material packed in the back of the pharynx, will usually prevent significant leakage into the trachea.</a:t>
            </a:r>
          </a:p>
          <a:p>
            <a:endParaRPr lang="ar-IQ" dirty="0"/>
          </a:p>
        </p:txBody>
      </p:sp>
      <p:pic>
        <p:nvPicPr>
          <p:cNvPr id="1026" name="Picture 2" descr="Endotracheal Intubation - Yes, Veterinary Nurses can learn it too -  Australian College of Veterinary Nursing"/>
          <p:cNvPicPr>
            <a:picLocks noChangeAspect="1" noChangeArrowheads="1"/>
          </p:cNvPicPr>
          <p:nvPr/>
        </p:nvPicPr>
        <p:blipFill>
          <a:blip r:embed="rId2"/>
          <a:srcRect/>
          <a:stretch>
            <a:fillRect/>
          </a:stretch>
        </p:blipFill>
        <p:spPr bwMode="auto">
          <a:xfrm>
            <a:off x="6810392" y="4452978"/>
            <a:ext cx="2333608" cy="2333608"/>
          </a:xfrm>
          <a:prstGeom prst="rect">
            <a:avLst/>
          </a:prstGeom>
          <a:noFill/>
        </p:spPr>
      </p:pic>
      <p:pic>
        <p:nvPicPr>
          <p:cNvPr id="1030" name="Picture 6" descr="Endotracheal intubation in an anesthetic dog before a surgery Stock Photo -  Alamy"/>
          <p:cNvPicPr>
            <a:picLocks noChangeAspect="1" noChangeArrowheads="1"/>
          </p:cNvPicPr>
          <p:nvPr/>
        </p:nvPicPr>
        <p:blipFill>
          <a:blip r:embed="rId3" cstate="print"/>
          <a:srcRect/>
          <a:stretch>
            <a:fillRect/>
          </a:stretch>
        </p:blipFill>
        <p:spPr bwMode="auto">
          <a:xfrm>
            <a:off x="6929454" y="285727"/>
            <a:ext cx="2214547" cy="3316607"/>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14282" y="357166"/>
            <a:ext cx="6500858" cy="6286544"/>
          </a:xfrm>
        </p:spPr>
        <p:txBody>
          <a:bodyPr>
            <a:normAutofit fontScale="85000" lnSpcReduction="20000"/>
          </a:bodyPr>
          <a:lstStyle/>
          <a:p>
            <a:pPr marL="0" indent="0" algn="l" rtl="0">
              <a:buNone/>
            </a:pPr>
            <a:r>
              <a:rPr lang="en-US" dirty="0"/>
              <a:t>Visualizing the pharynx and </a:t>
            </a:r>
            <a:r>
              <a:rPr lang="en-US" i="1" dirty="0"/>
              <a:t>evacuating any fluid with a suction tube immediately before </a:t>
            </a:r>
            <a:r>
              <a:rPr lang="en-US" i="1" dirty="0" err="1"/>
              <a:t>extubation</a:t>
            </a:r>
            <a:r>
              <a:rPr lang="en-US" dirty="0"/>
              <a:t> may also help prevent fluid aspiration and will ensure that packing material is not  left in the pharynx.</a:t>
            </a:r>
          </a:p>
          <a:p>
            <a:pPr marL="0" indent="0" algn="l" rtl="0">
              <a:buNone/>
            </a:pPr>
            <a:r>
              <a:rPr lang="en-US" dirty="0" smtClean="0"/>
              <a:t>.</a:t>
            </a:r>
            <a:r>
              <a:rPr lang="en-US" b="1" dirty="0" smtClean="0"/>
              <a:t>(</a:t>
            </a:r>
            <a:r>
              <a:rPr lang="en-US" b="1" dirty="0" err="1" smtClean="0"/>
              <a:t>Yankauer</a:t>
            </a:r>
            <a:r>
              <a:rPr lang="en-US" b="1" dirty="0" smtClean="0"/>
              <a:t> suction tip</a:t>
            </a:r>
            <a:r>
              <a:rPr lang="en-US" dirty="0" smtClean="0"/>
              <a:t>)</a:t>
            </a:r>
            <a:endParaRPr lang="en-US" dirty="0"/>
          </a:p>
          <a:p>
            <a:pPr algn="l" rtl="0">
              <a:buNone/>
            </a:pPr>
            <a:r>
              <a:rPr lang="en-US" dirty="0"/>
              <a:t> </a:t>
            </a:r>
          </a:p>
          <a:p>
            <a:pPr algn="l" rtl="0"/>
            <a:r>
              <a:rPr lang="en-US" i="1" dirty="0" err="1"/>
              <a:t>Povidone</a:t>
            </a:r>
            <a:r>
              <a:rPr lang="en-US" i="1" dirty="0"/>
              <a:t>– iodine solution or a 0.2% </a:t>
            </a:r>
            <a:r>
              <a:rPr lang="en-US" i="1" dirty="0" err="1"/>
              <a:t>chlorhexidine</a:t>
            </a:r>
            <a:r>
              <a:rPr lang="en-US" i="1" dirty="0"/>
              <a:t> solution is used for preparation of the oral mucosa.</a:t>
            </a:r>
          </a:p>
          <a:p>
            <a:pPr marL="0" indent="0" algn="l" rtl="0">
              <a:buNone/>
            </a:pPr>
            <a:r>
              <a:rPr lang="en-US" dirty="0"/>
              <a:t> </a:t>
            </a:r>
          </a:p>
          <a:p>
            <a:pPr marL="0" indent="0" algn="l" rtl="0">
              <a:buNone/>
            </a:pPr>
            <a:r>
              <a:rPr lang="en-US" i="1" dirty="0"/>
              <a:t>Perioperative antibiotics are generally not indicated because the mouth is remarkably resistant to infection, presumably because of its excellent blood supply and the antibacterial properties of saliva.</a:t>
            </a:r>
          </a:p>
          <a:p>
            <a:pPr algn="l" rtl="0">
              <a:buNone/>
            </a:pPr>
            <a:endParaRPr lang="ar-IQ" dirty="0"/>
          </a:p>
          <a:p>
            <a:pPr algn="l" rtl="0"/>
            <a:endParaRPr lang="en-US" dirty="0"/>
          </a:p>
        </p:txBody>
      </p:sp>
      <p:pic>
        <p:nvPicPr>
          <p:cNvPr id="21506" name="Picture 2" descr="Endotracheal intubation in the dog | Lab Animal"/>
          <p:cNvPicPr>
            <a:picLocks noChangeAspect="1" noChangeArrowheads="1"/>
          </p:cNvPicPr>
          <p:nvPr/>
        </p:nvPicPr>
        <p:blipFill>
          <a:blip r:embed="rId2"/>
          <a:srcRect/>
          <a:stretch>
            <a:fillRect/>
          </a:stretch>
        </p:blipFill>
        <p:spPr bwMode="auto">
          <a:xfrm>
            <a:off x="7000892" y="101799"/>
            <a:ext cx="2143108" cy="1612689"/>
          </a:xfrm>
          <a:prstGeom prst="rect">
            <a:avLst/>
          </a:prstGeom>
          <a:noFill/>
        </p:spPr>
      </p:pic>
      <p:pic>
        <p:nvPicPr>
          <p:cNvPr id="21508" name="Picture 4" descr="CSU surgical team up against the odds"/>
          <p:cNvPicPr>
            <a:picLocks noChangeAspect="1" noChangeArrowheads="1"/>
          </p:cNvPicPr>
          <p:nvPr/>
        </p:nvPicPr>
        <p:blipFill>
          <a:blip r:embed="rId3"/>
          <a:srcRect l="12898"/>
          <a:stretch>
            <a:fillRect/>
          </a:stretch>
        </p:blipFill>
        <p:spPr bwMode="auto">
          <a:xfrm>
            <a:off x="6715140" y="3071809"/>
            <a:ext cx="2428892" cy="1567027"/>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07504" y="116632"/>
            <a:ext cx="7107702" cy="4536504"/>
          </a:xfrm>
        </p:spPr>
        <p:txBody>
          <a:bodyPr>
            <a:normAutofit fontScale="70000" lnSpcReduction="20000"/>
          </a:bodyPr>
          <a:lstStyle/>
          <a:p>
            <a:pPr marL="0" indent="0" algn="l" rtl="0">
              <a:buNone/>
            </a:pPr>
            <a:r>
              <a:rPr lang="en-US" dirty="0">
                <a:solidFill>
                  <a:srgbClr val="FF0000"/>
                </a:solidFill>
              </a:rPr>
              <a:t>DISORDERS OF THE OROPHARYNX</a:t>
            </a:r>
          </a:p>
          <a:p>
            <a:pPr marL="0" indent="0" algn="l" rtl="0">
              <a:buNone/>
            </a:pPr>
            <a:r>
              <a:rPr lang="en-US" dirty="0" err="1">
                <a:solidFill>
                  <a:srgbClr val="FF0000"/>
                </a:solidFill>
              </a:rPr>
              <a:t>Dysphagia</a:t>
            </a:r>
            <a:endParaRPr lang="en-US" dirty="0">
              <a:solidFill>
                <a:srgbClr val="FF0000"/>
              </a:solidFill>
            </a:endParaRPr>
          </a:p>
          <a:p>
            <a:pPr marL="0" indent="0" algn="l" rtl="0">
              <a:buNone/>
            </a:pPr>
            <a:r>
              <a:rPr lang="en-US" b="1" dirty="0"/>
              <a:t>Dysphagia:</a:t>
            </a:r>
            <a:r>
              <a:rPr lang="en-US" dirty="0"/>
              <a:t> is difficulty swallowing during any stage of deglutition</a:t>
            </a:r>
          </a:p>
          <a:p>
            <a:pPr algn="l" rtl="0">
              <a:buNone/>
            </a:pPr>
            <a:r>
              <a:rPr lang="en-US" dirty="0"/>
              <a:t> </a:t>
            </a:r>
          </a:p>
          <a:p>
            <a:pPr marL="0" indent="0" algn="l" rtl="0">
              <a:buNone/>
            </a:pPr>
            <a:r>
              <a:rPr lang="en-US" i="1" dirty="0"/>
              <a:t>Symptoms of dysphagia affecting the oral stage </a:t>
            </a:r>
            <a:r>
              <a:rPr lang="en-US" dirty="0"/>
              <a:t>of deglutition may include </a:t>
            </a:r>
            <a:r>
              <a:rPr lang="en-US" i="1" dirty="0"/>
              <a:t>difficulty </a:t>
            </a:r>
            <a:r>
              <a:rPr lang="en-US" i="1" dirty="0" err="1"/>
              <a:t>prehending</a:t>
            </a:r>
            <a:r>
              <a:rPr lang="en-US" i="1" dirty="0"/>
              <a:t> food or lapping water; retention of food or water in the mouth; and failure to swallow saliva, resulting in drooling. </a:t>
            </a:r>
          </a:p>
          <a:p>
            <a:pPr algn="l" rtl="0">
              <a:buNone/>
            </a:pPr>
            <a:endParaRPr lang="en-US" dirty="0"/>
          </a:p>
          <a:p>
            <a:pPr marL="0" indent="0" algn="l" rtl="0">
              <a:buNone/>
            </a:pPr>
            <a:r>
              <a:rPr lang="en-US" dirty="0"/>
              <a:t>Some animals are able to compensate by making sudden head movements while eating in an attempt to move food back into the pharynx. </a:t>
            </a:r>
          </a:p>
        </p:txBody>
      </p:sp>
      <p:pic>
        <p:nvPicPr>
          <p:cNvPr id="18434" name="Picture 2" descr="Why Is My Dog Drooling so Much? - Care.com Resources"/>
          <p:cNvPicPr>
            <a:picLocks noChangeAspect="1" noChangeArrowheads="1"/>
          </p:cNvPicPr>
          <p:nvPr/>
        </p:nvPicPr>
        <p:blipFill>
          <a:blip r:embed="rId2"/>
          <a:srcRect l="30001" r="17499"/>
          <a:stretch>
            <a:fillRect/>
          </a:stretch>
        </p:blipFill>
        <p:spPr bwMode="auto">
          <a:xfrm>
            <a:off x="7143768" y="1476404"/>
            <a:ext cx="2000232" cy="2666976"/>
          </a:xfrm>
          <a:prstGeom prst="rect">
            <a:avLst/>
          </a:prstGeom>
          <a:noFill/>
        </p:spPr>
      </p:pic>
      <p:sp>
        <p:nvSpPr>
          <p:cNvPr id="2" name="مستطيل 1"/>
          <p:cNvSpPr/>
          <p:nvPr/>
        </p:nvSpPr>
        <p:spPr>
          <a:xfrm>
            <a:off x="251520" y="4797152"/>
            <a:ext cx="8640960" cy="1815882"/>
          </a:xfrm>
          <a:prstGeom prst="rect">
            <a:avLst/>
          </a:prstGeom>
        </p:spPr>
        <p:txBody>
          <a:bodyPr wrap="square">
            <a:spAutoFit/>
          </a:bodyPr>
          <a:lstStyle/>
          <a:p>
            <a:pPr algn="l" rtl="0"/>
            <a:r>
              <a:rPr lang="en-US" sz="2800" i="1" dirty="0"/>
              <a:t>If other stages of deglutition are normal, animals with oral stage dysphagia may benefit from feeding and providing water in an elevated position to aid delivery of food and water to entrance to the pharynx.</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79512" y="1988840"/>
            <a:ext cx="8784976" cy="4584002"/>
          </a:xfrm>
        </p:spPr>
        <p:txBody>
          <a:bodyPr>
            <a:noAutofit/>
          </a:bodyPr>
          <a:lstStyle/>
          <a:p>
            <a:pPr marL="0" indent="0" algn="l" rtl="0">
              <a:buNone/>
            </a:pPr>
            <a:endParaRPr lang="en-US" sz="2400" dirty="0"/>
          </a:p>
          <a:p>
            <a:pPr marL="0" indent="0" algn="l" rtl="0">
              <a:buNone/>
            </a:pPr>
            <a:r>
              <a:rPr lang="en-US" sz="2400" i="1" dirty="0"/>
              <a:t>Food may be regurgitated back into the oral cavity or may stay in the pharynx. </a:t>
            </a:r>
          </a:p>
          <a:p>
            <a:pPr algn="l" rtl="0"/>
            <a:r>
              <a:rPr lang="en-US" sz="2400" i="1" dirty="0"/>
              <a:t>Because the epiglottis relaxes at the termination of swallowing and leaves the airway unprotected, affected animals are at risk for </a:t>
            </a:r>
            <a:r>
              <a:rPr lang="en-US" sz="2400" i="1" dirty="0" err="1"/>
              <a:t>laryngotracheal</a:t>
            </a:r>
            <a:r>
              <a:rPr lang="en-US" sz="2400" i="1" dirty="0"/>
              <a:t> aspiration. </a:t>
            </a:r>
          </a:p>
          <a:p>
            <a:pPr algn="l" rtl="0">
              <a:buNone/>
            </a:pPr>
            <a:endParaRPr lang="en-US" sz="2400" dirty="0"/>
          </a:p>
          <a:p>
            <a:pPr marL="0" indent="0" algn="l" rtl="0">
              <a:buNone/>
            </a:pPr>
            <a:r>
              <a:rPr lang="en-US" sz="2400" i="1" dirty="0"/>
              <a:t>In animals with dysphagia of the pharyngeal or </a:t>
            </a:r>
            <a:r>
              <a:rPr lang="en-US" sz="2400" i="1" dirty="0" err="1"/>
              <a:t>pharyngoesophageal</a:t>
            </a:r>
            <a:r>
              <a:rPr lang="en-US" sz="2400" i="1" dirty="0"/>
              <a:t> stage, function is not improved by feeding in an elevated position or placing food at the base of the tongue.</a:t>
            </a:r>
          </a:p>
          <a:p>
            <a:pPr algn="l" rtl="0"/>
            <a:endParaRPr lang="ar-IQ" sz="2400" dirty="0"/>
          </a:p>
        </p:txBody>
      </p:sp>
      <p:pic>
        <p:nvPicPr>
          <p:cNvPr id="17410" name="Picture 2" descr="How to Stop a Dog From Eating Poop Using the Treasure Hunt Game - PetHelpful"/>
          <p:cNvPicPr>
            <a:picLocks noChangeAspect="1" noChangeArrowheads="1"/>
          </p:cNvPicPr>
          <p:nvPr/>
        </p:nvPicPr>
        <p:blipFill>
          <a:blip r:embed="rId2" cstate="print"/>
          <a:srcRect/>
          <a:stretch>
            <a:fillRect/>
          </a:stretch>
        </p:blipFill>
        <p:spPr bwMode="auto">
          <a:xfrm>
            <a:off x="6857984" y="428604"/>
            <a:ext cx="2286016" cy="1285884"/>
          </a:xfrm>
          <a:prstGeom prst="rect">
            <a:avLst/>
          </a:prstGeom>
          <a:noFill/>
        </p:spPr>
      </p:pic>
      <p:sp>
        <p:nvSpPr>
          <p:cNvPr id="2" name="مستطيل 1"/>
          <p:cNvSpPr/>
          <p:nvPr/>
        </p:nvSpPr>
        <p:spPr>
          <a:xfrm>
            <a:off x="179512" y="188640"/>
            <a:ext cx="6480720" cy="1815882"/>
          </a:xfrm>
          <a:prstGeom prst="rect">
            <a:avLst/>
          </a:prstGeom>
        </p:spPr>
        <p:txBody>
          <a:bodyPr wrap="square">
            <a:spAutoFit/>
          </a:bodyPr>
          <a:lstStyle/>
          <a:p>
            <a:pPr algn="l" rtl="0"/>
            <a:r>
              <a:rPr lang="en-US" sz="2800" i="1" dirty="0"/>
              <a:t>Clinical features of dysphagia during the pharyngeal or </a:t>
            </a:r>
            <a:r>
              <a:rPr lang="en-US" sz="2800" i="1" dirty="0" err="1"/>
              <a:t>pharyngoesophageal</a:t>
            </a:r>
            <a:r>
              <a:rPr lang="en-US" sz="2800" i="1" dirty="0"/>
              <a:t> stages usually include </a:t>
            </a:r>
            <a:r>
              <a:rPr lang="en-US" sz="2800" i="1" u="sng" dirty="0"/>
              <a:t>repeated unsuccessful attempts at swallowing</a:t>
            </a:r>
            <a:r>
              <a:rPr lang="en-US" sz="2800" i="1" dirty="0"/>
              <a: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85720" y="285728"/>
            <a:ext cx="8715436" cy="6357982"/>
          </a:xfrm>
        </p:spPr>
        <p:txBody>
          <a:bodyPr>
            <a:normAutofit fontScale="77500" lnSpcReduction="20000"/>
          </a:bodyPr>
          <a:lstStyle/>
          <a:p>
            <a:pPr algn="l" rtl="0"/>
            <a:r>
              <a:rPr lang="en-US" b="1" i="1" dirty="0"/>
              <a:t>Etiology and Diagnosis</a:t>
            </a:r>
            <a:endParaRPr lang="en-US" dirty="0"/>
          </a:p>
          <a:p>
            <a:pPr algn="l" rtl="0"/>
            <a:r>
              <a:rPr lang="en-US" i="1" dirty="0" err="1"/>
              <a:t>Dysphagia</a:t>
            </a:r>
            <a:r>
              <a:rPr lang="en-US" i="1" dirty="0"/>
              <a:t> usually </a:t>
            </a:r>
            <a:r>
              <a:rPr lang="en-US" i="1" u="sng" dirty="0"/>
              <a:t>results from space-occupying masses, structural congenital abnormalities, or functional abnormalities. </a:t>
            </a:r>
          </a:p>
          <a:p>
            <a:pPr algn="l" rtl="0">
              <a:buNone/>
            </a:pPr>
            <a:endParaRPr lang="en-US" i="1" dirty="0"/>
          </a:p>
          <a:p>
            <a:pPr algn="just" rtl="0"/>
            <a:r>
              <a:rPr lang="en-US" b="1" i="1" dirty="0"/>
              <a:t>Structural Abnormalities and Masses. </a:t>
            </a:r>
            <a:r>
              <a:rPr lang="en-US" i="1" dirty="0"/>
              <a:t>Structural congenital abnormalities resulting in </a:t>
            </a:r>
            <a:r>
              <a:rPr lang="en-US" i="1" dirty="0" err="1"/>
              <a:t>dysphagia</a:t>
            </a:r>
            <a:r>
              <a:rPr lang="en-US" i="1" dirty="0"/>
              <a:t> include congenital palate defects, </a:t>
            </a:r>
            <a:r>
              <a:rPr lang="en-US" i="1" dirty="0" err="1">
                <a:solidFill>
                  <a:srgbClr val="C00000"/>
                </a:solidFill>
              </a:rPr>
              <a:t>ankyloglossia</a:t>
            </a:r>
            <a:r>
              <a:rPr lang="en-US" i="1" dirty="0"/>
              <a:t> (limited normal movement of the tongue chiefly due to an abnormally shortened </a:t>
            </a:r>
            <a:r>
              <a:rPr lang="en-US" i="1" dirty="0" err="1"/>
              <a:t>frenulum</a:t>
            </a:r>
            <a:r>
              <a:rPr lang="en-US" i="1" dirty="0"/>
              <a:t> : tongue-tie), </a:t>
            </a:r>
            <a:r>
              <a:rPr lang="en-US" i="1" dirty="0">
                <a:solidFill>
                  <a:srgbClr val="C00000"/>
                </a:solidFill>
              </a:rPr>
              <a:t>macro- and </a:t>
            </a:r>
            <a:r>
              <a:rPr lang="en-US" i="1" dirty="0" err="1" smtClean="0">
                <a:solidFill>
                  <a:srgbClr val="C00000"/>
                </a:solidFill>
              </a:rPr>
              <a:t>microglossia</a:t>
            </a:r>
            <a:r>
              <a:rPr lang="en-US" i="1" dirty="0" smtClean="0"/>
              <a:t>. </a:t>
            </a:r>
            <a:r>
              <a:rPr lang="en-US" i="1" dirty="0"/>
              <a:t>These should be easily detected on oral examination under sedation or anesthesia. </a:t>
            </a:r>
          </a:p>
          <a:p>
            <a:pPr algn="l" rtl="0"/>
            <a:endParaRPr lang="en-US" i="1" dirty="0"/>
          </a:p>
          <a:p>
            <a:pPr algn="just" rtl="0"/>
            <a:r>
              <a:rPr lang="en-US" i="1" dirty="0"/>
              <a:t>Space-occupying masses resulting in </a:t>
            </a:r>
            <a:r>
              <a:rPr lang="en-US" i="1" dirty="0" err="1"/>
              <a:t>dysphagia</a:t>
            </a:r>
            <a:r>
              <a:rPr lang="en-US" i="1" dirty="0"/>
              <a:t> include </a:t>
            </a:r>
            <a:r>
              <a:rPr lang="en-US" i="1" dirty="0" err="1"/>
              <a:t>extrapharyngeal</a:t>
            </a:r>
            <a:r>
              <a:rPr lang="en-US" i="1" dirty="0"/>
              <a:t> masses, such as enlarged retropharyngeal node(s), cervical abscess or </a:t>
            </a:r>
            <a:r>
              <a:rPr lang="en-US" i="1" dirty="0" err="1"/>
              <a:t>granuloma</a:t>
            </a:r>
            <a:r>
              <a:rPr lang="en-US" i="1" dirty="0"/>
              <a:t> (a focal aggregate of immune cells), and invasive salivary or thyroid </a:t>
            </a:r>
            <a:r>
              <a:rPr lang="en-US" i="1" dirty="0" err="1"/>
              <a:t>neoplasms</a:t>
            </a:r>
            <a:r>
              <a:rPr lang="en-US" i="1" dirty="0"/>
              <a:t>, and masses of the palatine tonsils. </a:t>
            </a:r>
          </a:p>
          <a:p>
            <a:pPr algn="l" rtl="0"/>
            <a:endParaRPr lang="ar-IQ"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85720" y="285728"/>
            <a:ext cx="8715436" cy="6357982"/>
          </a:xfrm>
        </p:spPr>
        <p:txBody>
          <a:bodyPr>
            <a:normAutofit fontScale="85000" lnSpcReduction="20000"/>
          </a:bodyPr>
          <a:lstStyle/>
          <a:p>
            <a:pPr algn="l" rtl="0"/>
            <a:r>
              <a:rPr lang="en-US" dirty="0"/>
              <a:t>Treatment depends on the specific cause. A mass in the oral cavity may not cause any symptoms until it reaches a critical size, subsequently resulting in drooling, difficulty in food </a:t>
            </a:r>
            <a:r>
              <a:rPr lang="en-US" dirty="0" err="1"/>
              <a:t>prehension</a:t>
            </a:r>
            <a:r>
              <a:rPr lang="en-US" dirty="0"/>
              <a:t>, or malodor. </a:t>
            </a:r>
          </a:p>
          <a:p>
            <a:pPr algn="l" rtl="0">
              <a:buNone/>
            </a:pPr>
            <a:endParaRPr lang="en-US" dirty="0"/>
          </a:p>
          <a:p>
            <a:pPr algn="l" rtl="0"/>
            <a:r>
              <a:rPr lang="en-US" dirty="0"/>
              <a:t>Masses located in the pharynx usually result in difficulty swallowing or </a:t>
            </a:r>
            <a:r>
              <a:rPr lang="en-US" dirty="0" err="1"/>
              <a:t>dyspnea</a:t>
            </a:r>
            <a:r>
              <a:rPr lang="en-US" dirty="0"/>
              <a:t> and require sedation or anesthesia to visualize except in the most cooperative patients. </a:t>
            </a:r>
          </a:p>
          <a:p>
            <a:pPr algn="l" rtl="0">
              <a:buNone/>
            </a:pPr>
            <a:endParaRPr lang="en-US" dirty="0"/>
          </a:p>
          <a:p>
            <a:pPr algn="just" rtl="0"/>
            <a:r>
              <a:rPr lang="en-US" i="1" dirty="0"/>
              <a:t>Pharyngeal masses that result in an acute onset of </a:t>
            </a:r>
            <a:r>
              <a:rPr lang="en-US" i="1" dirty="0" err="1"/>
              <a:t>dyspnea</a:t>
            </a:r>
            <a:r>
              <a:rPr lang="en-US" i="1" dirty="0"/>
              <a:t> require rapid decompression (e.g., </a:t>
            </a:r>
            <a:r>
              <a:rPr lang="en-US" i="1" dirty="0" err="1"/>
              <a:t>incisional</a:t>
            </a:r>
            <a:r>
              <a:rPr lang="en-US" i="1" dirty="0"/>
              <a:t> drainage of </a:t>
            </a:r>
            <a:r>
              <a:rPr lang="en-US" i="1" dirty="0" err="1"/>
              <a:t>mucoceles</a:t>
            </a:r>
            <a:r>
              <a:rPr lang="en-US" i="1" dirty="0"/>
              <a:t>) or intubation to quickly </a:t>
            </a:r>
            <a:r>
              <a:rPr lang="en-US" i="1" dirty="0" err="1"/>
              <a:t>unobstruct</a:t>
            </a:r>
            <a:r>
              <a:rPr lang="en-US" i="1" dirty="0"/>
              <a:t> the airway. </a:t>
            </a:r>
          </a:p>
          <a:p>
            <a:pPr algn="l" rtl="0">
              <a:buNone/>
            </a:pPr>
            <a:endParaRPr lang="en-US" dirty="0"/>
          </a:p>
          <a:p>
            <a:pPr algn="l" rtl="0"/>
            <a:r>
              <a:rPr lang="en-US" dirty="0" err="1"/>
              <a:t>Dysphagia</a:t>
            </a:r>
            <a:r>
              <a:rPr lang="en-US" dirty="0"/>
              <a:t> from penetrating injuries may occur from the presence of a foreign body </a:t>
            </a:r>
            <a:r>
              <a:rPr lang="en-US" dirty="0" smtClean="0"/>
              <a:t>, </a:t>
            </a:r>
            <a:r>
              <a:rPr lang="en-US" dirty="0"/>
              <a:t>swelling, pain, or infection associated with the trauma.</a:t>
            </a:r>
          </a:p>
          <a:p>
            <a:pPr algn="l" rtl="0"/>
            <a:endParaRPr lang="ar-IQ"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85720" y="285728"/>
            <a:ext cx="8715436" cy="6357982"/>
          </a:xfrm>
        </p:spPr>
        <p:txBody>
          <a:bodyPr>
            <a:normAutofit fontScale="77500" lnSpcReduction="20000"/>
          </a:bodyPr>
          <a:lstStyle/>
          <a:p>
            <a:pPr algn="l" rtl="0"/>
            <a:r>
              <a:rPr lang="en-US" u="sng" dirty="0"/>
              <a:t>Fluoroscopic evaluation of the swallowing process using barium contrast is the most useful tool in diagnosing and further characterizing functional </a:t>
            </a:r>
            <a:r>
              <a:rPr lang="en-US" u="sng" dirty="0" err="1"/>
              <a:t>dysphagia</a:t>
            </a:r>
            <a:r>
              <a:rPr lang="en-US" u="sng" dirty="0"/>
              <a:t>. </a:t>
            </a:r>
          </a:p>
          <a:p>
            <a:pPr algn="l" rtl="0">
              <a:buNone/>
            </a:pPr>
            <a:endParaRPr lang="en-US" dirty="0"/>
          </a:p>
          <a:p>
            <a:pPr algn="l" rtl="0">
              <a:buNone/>
            </a:pPr>
            <a:endParaRPr lang="en-US" dirty="0"/>
          </a:p>
          <a:p>
            <a:pPr algn="l" rtl="0"/>
            <a:r>
              <a:rPr lang="en-US" i="1" dirty="0"/>
              <a:t>Patients with pharyngeal </a:t>
            </a:r>
            <a:r>
              <a:rPr lang="en-US" i="1" dirty="0" err="1"/>
              <a:t>dysphagia</a:t>
            </a:r>
            <a:r>
              <a:rPr lang="en-US" i="1" dirty="0"/>
              <a:t> will make repeated attempts to swallow, but the food bolus fails to move past the pharyngeal constrictor muscles and remains in the pharynx. </a:t>
            </a:r>
          </a:p>
          <a:p>
            <a:pPr algn="l" rtl="0">
              <a:buNone/>
            </a:pPr>
            <a:endParaRPr lang="en-US" i="1" dirty="0"/>
          </a:p>
          <a:p>
            <a:pPr algn="l" rtl="0"/>
            <a:r>
              <a:rPr lang="en-US" i="1" dirty="0"/>
              <a:t>In contrast, patients with </a:t>
            </a:r>
            <a:r>
              <a:rPr lang="en-US" i="1" dirty="0" err="1"/>
              <a:t>pharyngoesophageal</a:t>
            </a:r>
            <a:r>
              <a:rPr lang="en-US" i="1" dirty="0"/>
              <a:t> </a:t>
            </a:r>
            <a:r>
              <a:rPr lang="en-US" i="1" dirty="0" err="1"/>
              <a:t>dysphagia</a:t>
            </a:r>
            <a:r>
              <a:rPr lang="en-US" i="1" dirty="0"/>
              <a:t> will have normal movement of the bolus through the pharynx, but the bolus will fail to pass through the </a:t>
            </a:r>
            <a:r>
              <a:rPr lang="en-US" i="1" dirty="0" err="1"/>
              <a:t>cricopharyngeal</a:t>
            </a:r>
            <a:r>
              <a:rPr lang="en-US" i="1" dirty="0"/>
              <a:t> sphincter, either remaining within the pharynx or redirecting into the larynx. </a:t>
            </a:r>
          </a:p>
          <a:p>
            <a:pPr algn="l" rtl="0"/>
            <a:endParaRPr lang="en-US" i="1" dirty="0"/>
          </a:p>
          <a:p>
            <a:pPr algn="l" rtl="0"/>
            <a:r>
              <a:rPr lang="en-US" u="sng" dirty="0"/>
              <a:t>The most common </a:t>
            </a:r>
            <a:r>
              <a:rPr lang="en-US" u="sng" dirty="0" err="1"/>
              <a:t>pharyngoesophageal</a:t>
            </a:r>
            <a:r>
              <a:rPr lang="en-US" u="sng" dirty="0"/>
              <a:t> </a:t>
            </a:r>
            <a:r>
              <a:rPr lang="en-US" u="sng" dirty="0" err="1"/>
              <a:t>dysphagias</a:t>
            </a:r>
            <a:r>
              <a:rPr lang="en-US" u="sng" dirty="0"/>
              <a:t> are </a:t>
            </a:r>
            <a:r>
              <a:rPr lang="en-US" u="sng" dirty="0" err="1"/>
              <a:t>cricopharyngeal</a:t>
            </a:r>
            <a:r>
              <a:rPr lang="en-US" u="sng" dirty="0"/>
              <a:t> asynchrony and </a:t>
            </a:r>
            <a:r>
              <a:rPr lang="en-US" u="sng" dirty="0" err="1"/>
              <a:t>cricopharyngeal</a:t>
            </a:r>
            <a:r>
              <a:rPr lang="en-US" u="sng" dirty="0"/>
              <a:t> </a:t>
            </a:r>
            <a:r>
              <a:rPr lang="en-US" u="sng" dirty="0" err="1"/>
              <a:t>achalasia</a:t>
            </a:r>
            <a:r>
              <a:rPr lang="en-US" dirty="0"/>
              <a:t>.</a:t>
            </a:r>
            <a:endParaRPr lang="ar-IQ"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85720" y="285728"/>
            <a:ext cx="8715436" cy="6357982"/>
          </a:xfrm>
        </p:spPr>
        <p:txBody>
          <a:bodyPr>
            <a:normAutofit fontScale="92500" lnSpcReduction="20000"/>
          </a:bodyPr>
          <a:lstStyle/>
          <a:p>
            <a:pPr algn="l" rtl="0"/>
            <a:r>
              <a:rPr lang="en-US" dirty="0">
                <a:solidFill>
                  <a:srgbClr val="FF0000"/>
                </a:solidFill>
              </a:rPr>
              <a:t>Penetrating Injuries to the </a:t>
            </a:r>
            <a:r>
              <a:rPr lang="en-US" dirty="0" err="1">
                <a:solidFill>
                  <a:srgbClr val="FF0000"/>
                </a:solidFill>
              </a:rPr>
              <a:t>Oropharynx</a:t>
            </a:r>
            <a:endParaRPr lang="en-US" dirty="0">
              <a:solidFill>
                <a:srgbClr val="FF0000"/>
              </a:solidFill>
            </a:endParaRPr>
          </a:p>
          <a:p>
            <a:pPr algn="l" rtl="0"/>
            <a:r>
              <a:rPr lang="en-US" dirty="0"/>
              <a:t>Penetrating trauma to the mouth from foreign objects is sometimes seen in dogs that carry or chew sticks and is seen rarely in cats.</a:t>
            </a:r>
          </a:p>
          <a:p>
            <a:pPr algn="l" rtl="0">
              <a:buNone/>
            </a:pPr>
            <a:r>
              <a:rPr lang="en-US" dirty="0"/>
              <a:t> </a:t>
            </a:r>
          </a:p>
          <a:p>
            <a:pPr algn="l" rtl="0"/>
            <a:r>
              <a:rPr lang="en-US" dirty="0"/>
              <a:t>The most common presenting complaints are </a:t>
            </a:r>
            <a:r>
              <a:rPr lang="en-US" dirty="0" err="1"/>
              <a:t>dysphagia</a:t>
            </a:r>
            <a:r>
              <a:rPr lang="en-US" dirty="0"/>
              <a:t>, drooling, depression, oral pain, pain on flexion of the neck, subcutaneous emphysema in the cervical region, blood in the saliva, and pain on opening of the mouth. </a:t>
            </a:r>
          </a:p>
          <a:p>
            <a:pPr algn="l" rtl="0">
              <a:buNone/>
            </a:pPr>
            <a:endParaRPr lang="en-US" dirty="0"/>
          </a:p>
          <a:p>
            <a:pPr algn="l" rtl="0"/>
            <a:r>
              <a:rPr lang="en-US" u="sng" dirty="0"/>
              <a:t>Cervical, cranial, or facial swelling is a common presenting complaint in chronic cases.</a:t>
            </a:r>
          </a:p>
          <a:p>
            <a:pPr algn="l" rtl="0"/>
            <a:r>
              <a:rPr lang="en-US" dirty="0"/>
              <a:t>Additionally, chronic cases may have a draining sinus tract in the cervical region.</a:t>
            </a:r>
          </a:p>
          <a:p>
            <a:pPr algn="l" rtl="0"/>
            <a:endParaRPr lang="ar-IQ"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85720" y="285728"/>
            <a:ext cx="8715436" cy="6357982"/>
          </a:xfrm>
        </p:spPr>
        <p:txBody>
          <a:bodyPr>
            <a:normAutofit/>
          </a:bodyPr>
          <a:lstStyle/>
          <a:p>
            <a:pPr algn="l" rtl="0"/>
            <a:r>
              <a:rPr lang="en-US" b="1" i="1" dirty="0"/>
              <a:t>Diagnostics</a:t>
            </a:r>
            <a:endParaRPr lang="en-US" dirty="0"/>
          </a:p>
          <a:p>
            <a:pPr algn="l" rtl="0"/>
            <a:r>
              <a:rPr lang="en-US" dirty="0"/>
              <a:t>Plain radiographs of the cervical region, including the retropharyngeal space, are recommended for initial diagnostic workup in animals with a suspected or confirmed penetrating injury to the </a:t>
            </a:r>
            <a:r>
              <a:rPr lang="en-US" dirty="0" err="1"/>
              <a:t>oropharynx</a:t>
            </a:r>
            <a:r>
              <a:rPr lang="en-US" dirty="0"/>
              <a:t> or esophagus.</a:t>
            </a:r>
          </a:p>
          <a:p>
            <a:pPr algn="l" rtl="0">
              <a:buNone/>
            </a:pPr>
            <a:endParaRPr lang="en-US" dirty="0"/>
          </a:p>
          <a:p>
            <a:pPr algn="l" rtl="0"/>
            <a:endParaRPr lang="ar-IQ"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85720" y="285728"/>
            <a:ext cx="8715436" cy="6357982"/>
          </a:xfrm>
        </p:spPr>
        <p:txBody>
          <a:bodyPr>
            <a:normAutofit/>
          </a:bodyPr>
          <a:lstStyle/>
          <a:p>
            <a:pPr algn="l" rtl="0"/>
            <a:r>
              <a:rPr lang="en-US" u="sng" dirty="0"/>
              <a:t>Common sites of penetration are the esophagus, lateral and dorsal pharyngeal walls, and sublingual region. </a:t>
            </a:r>
          </a:p>
          <a:p>
            <a:pPr marL="0" indent="0" algn="l" rtl="0">
              <a:buNone/>
            </a:pPr>
            <a:endParaRPr lang="en-US" dirty="0"/>
          </a:p>
          <a:p>
            <a:pPr algn="l" rtl="0"/>
            <a:r>
              <a:rPr lang="en-US" dirty="0"/>
              <a:t>The decision to use advanced imaging is based on the </a:t>
            </a:r>
            <a:r>
              <a:rPr lang="en-US" dirty="0" err="1"/>
              <a:t>chronicity</a:t>
            </a:r>
            <a:r>
              <a:rPr lang="en-US" dirty="0"/>
              <a:t> of the injury, the presence of cervical swelling, and radiographic signs of gas or tissue reaction within the cervical region.</a:t>
            </a:r>
          </a:p>
          <a:p>
            <a:pPr algn="l" rtl="0"/>
            <a:endParaRPr lang="ar-IQ"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2"/>
          <a:srcRect l="29105" t="17677" r="28302" b="10353"/>
          <a:stretch>
            <a:fillRect/>
          </a:stretch>
        </p:blipFill>
        <p:spPr bwMode="auto">
          <a:xfrm>
            <a:off x="5786446" y="3643314"/>
            <a:ext cx="3158312" cy="3000396"/>
          </a:xfrm>
          <a:prstGeom prst="rect">
            <a:avLst/>
          </a:prstGeom>
          <a:noFill/>
          <a:ln w="9525">
            <a:noFill/>
            <a:miter lim="800000"/>
            <a:headEnd/>
            <a:tailEnd/>
          </a:ln>
          <a:effectLst/>
        </p:spPr>
      </p:pic>
      <p:sp>
        <p:nvSpPr>
          <p:cNvPr id="9" name="عنصر نائب للمحتوى 2"/>
          <p:cNvSpPr txBox="1">
            <a:spLocks/>
          </p:cNvSpPr>
          <p:nvPr/>
        </p:nvSpPr>
        <p:spPr>
          <a:xfrm>
            <a:off x="142844" y="0"/>
            <a:ext cx="9001156" cy="4643446"/>
          </a:xfrm>
          <a:prstGeom prst="rect">
            <a:avLst/>
          </a:prstGeom>
        </p:spPr>
        <p:txBody>
          <a:bodyPr vert="horz" lIns="91440" tIns="45720" rIns="91440" bIns="45720" rtlCol="1">
            <a:normAutofit fontScale="92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a:ln>
                  <a:noFill/>
                </a:ln>
                <a:solidFill>
                  <a:srgbClr val="FF0000"/>
                </a:solidFill>
                <a:effectLst/>
                <a:uLnTx/>
                <a:uFillTx/>
                <a:latin typeface="+mn-lt"/>
                <a:ea typeface="+mn-ea"/>
                <a:cs typeface="+mn-cs"/>
              </a:rPr>
              <a:t>The </a:t>
            </a:r>
            <a:r>
              <a:rPr kumimoji="0" lang="en-US" sz="3200" b="0" i="1" u="none" strike="noStrike" kern="1200" cap="none" spc="0" normalizeH="0" baseline="0" noProof="0" dirty="0">
                <a:ln>
                  <a:noFill/>
                </a:ln>
                <a:solidFill>
                  <a:srgbClr val="FF0000"/>
                </a:solidFill>
                <a:effectLst/>
                <a:uLnTx/>
                <a:uFillTx/>
                <a:latin typeface="+mn-lt"/>
                <a:ea typeface="+mn-ea"/>
                <a:cs typeface="+mn-cs"/>
              </a:rPr>
              <a:t>oral cavity proper </a:t>
            </a:r>
            <a:r>
              <a:rPr kumimoji="0" lang="en-US" sz="3200" b="0" i="0" u="none" strike="noStrike" kern="1200" cap="none" spc="0" normalizeH="0" baseline="0" noProof="0" dirty="0">
                <a:ln>
                  <a:noFill/>
                </a:ln>
                <a:solidFill>
                  <a:schemeClr val="tx1"/>
                </a:solidFill>
                <a:effectLst/>
                <a:uLnTx/>
                <a:uFillTx/>
                <a:latin typeface="+mn-lt"/>
                <a:ea typeface="+mn-ea"/>
                <a:cs typeface="+mn-cs"/>
              </a:rPr>
              <a:t>refers to the space between the lower and upper dental arcades.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err="1">
                <a:ln>
                  <a:noFill/>
                </a:ln>
                <a:solidFill>
                  <a:srgbClr val="FF0000"/>
                </a:solidFill>
                <a:effectLst/>
                <a:uLnTx/>
                <a:uFillTx/>
                <a:latin typeface="+mn-lt"/>
                <a:ea typeface="+mn-ea"/>
                <a:cs typeface="+mn-cs"/>
              </a:rPr>
              <a:t>Oropharynx</a:t>
            </a:r>
            <a:r>
              <a:rPr kumimoji="0" lang="en-US" sz="3200" b="0" i="0" u="none" strike="noStrike" kern="1200" cap="none" spc="0" normalizeH="0" baseline="0" noProof="0" dirty="0">
                <a:ln>
                  <a:noFill/>
                </a:ln>
                <a:solidFill>
                  <a:srgbClr val="FF0000"/>
                </a:solidFill>
                <a:effectLst/>
                <a:uLnTx/>
                <a:uFillTx/>
                <a:latin typeface="+mn-lt"/>
                <a:ea typeface="+mn-ea"/>
                <a:cs typeface="+mn-cs"/>
              </a:rPr>
              <a:t>: </a:t>
            </a:r>
            <a:r>
              <a:rPr kumimoji="0" lang="en-US" sz="3200" b="0" i="0" u="none" strike="noStrike" kern="1200" cap="none" spc="0" normalizeH="0" baseline="0" noProof="0" dirty="0">
                <a:ln>
                  <a:noFill/>
                </a:ln>
                <a:solidFill>
                  <a:schemeClr val="tx1"/>
                </a:solidFill>
                <a:effectLst/>
                <a:uLnTx/>
                <a:uFillTx/>
                <a:latin typeface="+mn-lt"/>
                <a:ea typeface="+mn-ea"/>
                <a:cs typeface="+mn-cs"/>
              </a:rPr>
              <a:t>The space ventral to the soft palate bound caudally by the pharyngeal wall.</a:t>
            </a:r>
          </a:p>
          <a:p>
            <a:pPr algn="l" rtl="0"/>
            <a:endParaRPr lang="en-US" sz="3200" dirty="0"/>
          </a:p>
          <a:p>
            <a:pPr algn="l" rtl="0"/>
            <a:r>
              <a:rPr lang="en-US" sz="3200" dirty="0"/>
              <a:t>The </a:t>
            </a:r>
            <a:r>
              <a:rPr lang="en-US" sz="3200" dirty="0" err="1"/>
              <a:t>oropharynx</a:t>
            </a:r>
            <a:r>
              <a:rPr lang="en-US" sz="3200" dirty="0"/>
              <a:t> is the space between the oral cavity proper and the </a:t>
            </a:r>
            <a:r>
              <a:rPr lang="en-US" sz="3200" dirty="0" err="1"/>
              <a:t>laryngopharynx</a:t>
            </a:r>
            <a:r>
              <a:rPr lang="en-US" sz="3200" dirty="0"/>
              <a:t> and </a:t>
            </a:r>
            <a:r>
              <a:rPr lang="en-US" sz="3200" dirty="0" err="1"/>
              <a:t>nasopharynx</a:t>
            </a:r>
            <a:r>
              <a:rPr lang="en-US" sz="3200" dirty="0"/>
              <a:t>.</a:t>
            </a:r>
          </a:p>
          <a:p>
            <a:pPr algn="l" rtl="0">
              <a:buNone/>
            </a:pPr>
            <a:endParaRPr lang="en-US" sz="3200" dirty="0"/>
          </a:p>
          <a:p>
            <a:pPr algn="l" rtl="0"/>
            <a:r>
              <a:rPr lang="en-US" sz="3200" dirty="0"/>
              <a:t>It is bound dorsally by the soft palate and ventrally by the root of the tongue.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ar-IQ"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85720" y="285728"/>
            <a:ext cx="8715436" cy="6357982"/>
          </a:xfrm>
        </p:spPr>
        <p:txBody>
          <a:bodyPr>
            <a:normAutofit fontScale="92500" lnSpcReduction="20000"/>
          </a:bodyPr>
          <a:lstStyle/>
          <a:p>
            <a:pPr algn="l" rtl="0"/>
            <a:r>
              <a:rPr lang="en-US" b="1" i="1" dirty="0"/>
              <a:t>Surgery</a:t>
            </a:r>
            <a:endParaRPr lang="en-US" dirty="0"/>
          </a:p>
          <a:p>
            <a:pPr algn="l" rtl="0"/>
            <a:r>
              <a:rPr lang="en-US" dirty="0"/>
              <a:t>Wound exploration, debridement, and </a:t>
            </a:r>
            <a:r>
              <a:rPr lang="en-US" dirty="0" err="1"/>
              <a:t>lavage</a:t>
            </a:r>
            <a:r>
              <a:rPr lang="en-US" dirty="0"/>
              <a:t> may be adequate treatment in most cases of penetrating </a:t>
            </a:r>
            <a:r>
              <a:rPr lang="en-US" dirty="0" smtClean="0"/>
              <a:t>trauma.</a:t>
            </a:r>
            <a:endParaRPr lang="en-US" dirty="0"/>
          </a:p>
          <a:p>
            <a:pPr marL="0" indent="0" algn="l" rtl="0">
              <a:buNone/>
            </a:pPr>
            <a:endParaRPr lang="en-US" dirty="0"/>
          </a:p>
          <a:p>
            <a:pPr algn="l" rtl="0"/>
            <a:r>
              <a:rPr lang="en-US" dirty="0"/>
              <a:t>Surgical exploration of the retropharyngeal space is accomplished through a ventral midline approach. </a:t>
            </a:r>
          </a:p>
          <a:p>
            <a:pPr algn="l" rtl="0">
              <a:buNone/>
            </a:pPr>
            <a:endParaRPr lang="en-US" dirty="0"/>
          </a:p>
          <a:p>
            <a:pPr algn="l" rtl="0"/>
            <a:r>
              <a:rPr lang="en-US" dirty="0"/>
              <a:t>Care is taken to avoid disruption of the recurrent laryngeal nerves during dissection.</a:t>
            </a:r>
          </a:p>
          <a:p>
            <a:pPr algn="l" rtl="0">
              <a:buNone/>
            </a:pPr>
            <a:r>
              <a:rPr lang="en-US" dirty="0"/>
              <a:t> </a:t>
            </a:r>
          </a:p>
          <a:p>
            <a:pPr algn="l" rtl="0"/>
            <a:r>
              <a:rPr lang="en-US" dirty="0"/>
              <a:t>The goal is to locate and remove foreign material, obtain tissue or fluid samples for cytology and culture, </a:t>
            </a:r>
            <a:r>
              <a:rPr lang="en-US" dirty="0" err="1"/>
              <a:t>debride</a:t>
            </a:r>
            <a:r>
              <a:rPr lang="en-US" dirty="0"/>
              <a:t> nonviable tissue, and establish drainage if necessary. </a:t>
            </a:r>
          </a:p>
          <a:p>
            <a:pPr algn="l" rtl="0">
              <a:buNone/>
            </a:pP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85720" y="285728"/>
            <a:ext cx="8715436" cy="6357982"/>
          </a:xfrm>
        </p:spPr>
        <p:txBody>
          <a:bodyPr/>
          <a:lstStyle/>
          <a:p>
            <a:pPr algn="l" rtl="0"/>
            <a:r>
              <a:rPr lang="en-US" dirty="0"/>
              <a:t>administration of antibiotics is usually indicated if infection is suspected.</a:t>
            </a:r>
          </a:p>
          <a:p>
            <a:pPr algn="l" rtl="0"/>
            <a:r>
              <a:rPr lang="en-US" dirty="0"/>
              <a:t>Therapy can be modified after culture and sensitivity results are available. </a:t>
            </a:r>
          </a:p>
          <a:p>
            <a:pPr algn="l" rtl="0">
              <a:buNone/>
            </a:pPr>
            <a:endParaRPr lang="en-US" dirty="0"/>
          </a:p>
          <a:p>
            <a:pPr marL="0" indent="0" algn="l" rtl="0">
              <a:buNone/>
            </a:pPr>
            <a:endParaRPr lang="en-US" dirty="0"/>
          </a:p>
          <a:p>
            <a:pPr algn="l" rtl="0">
              <a:buNone/>
            </a:pPr>
            <a:endParaRPr lang="ar-IQ"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357166"/>
            <a:ext cx="8472518" cy="3000396"/>
          </a:xfrm>
        </p:spPr>
        <p:txBody>
          <a:bodyPr>
            <a:normAutofit fontScale="85000" lnSpcReduction="10000"/>
          </a:bodyPr>
          <a:lstStyle/>
          <a:p>
            <a:pPr algn="l" rtl="0"/>
            <a:r>
              <a:rPr lang="en-US" i="1" dirty="0"/>
              <a:t>The soft palate helps protect the </a:t>
            </a:r>
            <a:r>
              <a:rPr lang="en-US" i="1" dirty="0" err="1"/>
              <a:t>nasopharynx</a:t>
            </a:r>
            <a:r>
              <a:rPr lang="en-US" i="1" dirty="0"/>
              <a:t> from entrance of food during deglutition by becoming taut and elevated by tensor and </a:t>
            </a:r>
            <a:r>
              <a:rPr lang="en-US" i="1" dirty="0" err="1"/>
              <a:t>levatorvelipalatini</a:t>
            </a:r>
            <a:r>
              <a:rPr lang="en-US" i="1" dirty="0"/>
              <a:t> </a:t>
            </a:r>
            <a:r>
              <a:rPr lang="en-US" i="1" dirty="0" smtClean="0"/>
              <a:t>muscles.</a:t>
            </a:r>
            <a:endParaRPr lang="en-US" i="1" dirty="0"/>
          </a:p>
          <a:p>
            <a:pPr algn="l" rtl="0"/>
            <a:endParaRPr lang="en-US" dirty="0"/>
          </a:p>
          <a:p>
            <a:pPr algn="l" rtl="0"/>
            <a:r>
              <a:rPr lang="en-US" dirty="0"/>
              <a:t>  This action results in the caudal free edge of the soft palate pressing on the pharyngeal wall, sealing off the </a:t>
            </a:r>
            <a:r>
              <a:rPr lang="en-US" dirty="0" err="1"/>
              <a:t>nasopharynx</a:t>
            </a:r>
            <a:r>
              <a:rPr lang="en-US" dirty="0"/>
              <a:t>.</a:t>
            </a:r>
          </a:p>
          <a:p>
            <a:pPr algn="l" rtl="0"/>
            <a:endParaRPr lang="en-US" dirty="0"/>
          </a:p>
          <a:p>
            <a:pPr algn="l" rtl="0"/>
            <a:endParaRPr lang="en-US" dirty="0"/>
          </a:p>
          <a:p>
            <a:pPr algn="l" rtl="0">
              <a:buNone/>
            </a:pPr>
            <a:endParaRPr lang="ar-IQ" dirty="0"/>
          </a:p>
        </p:txBody>
      </p:sp>
      <p:pic>
        <p:nvPicPr>
          <p:cNvPr id="4" name="Picture 6" descr="No photo description available."/>
          <p:cNvPicPr>
            <a:picLocks noChangeAspect="1" noChangeArrowheads="1"/>
          </p:cNvPicPr>
          <p:nvPr/>
        </p:nvPicPr>
        <p:blipFill>
          <a:blip r:embed="rId2"/>
          <a:srcRect/>
          <a:stretch>
            <a:fillRect/>
          </a:stretch>
        </p:blipFill>
        <p:spPr bwMode="auto">
          <a:xfrm>
            <a:off x="3855077" y="2928934"/>
            <a:ext cx="5074611" cy="3800320"/>
          </a:xfrm>
          <a:prstGeom prst="rect">
            <a:avLst/>
          </a:prstGeom>
          <a:noFill/>
        </p:spPr>
      </p:pic>
      <p:pic>
        <p:nvPicPr>
          <p:cNvPr id="1026" name="Picture 2" descr="E:\محاضضرات\324.jpg"/>
          <p:cNvPicPr>
            <a:picLocks noChangeAspect="1" noChangeArrowheads="1"/>
          </p:cNvPicPr>
          <p:nvPr/>
        </p:nvPicPr>
        <p:blipFill>
          <a:blip r:embed="rId3" cstate="print"/>
          <a:srcRect/>
          <a:stretch>
            <a:fillRect/>
          </a:stretch>
        </p:blipFill>
        <p:spPr bwMode="auto">
          <a:xfrm>
            <a:off x="0" y="3857628"/>
            <a:ext cx="4000495" cy="3000372"/>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357166"/>
            <a:ext cx="8229600" cy="6286544"/>
          </a:xfrm>
        </p:spPr>
        <p:txBody>
          <a:bodyPr>
            <a:normAutofit fontScale="92500" lnSpcReduction="20000"/>
          </a:bodyPr>
          <a:lstStyle/>
          <a:p>
            <a:pPr algn="l" rtl="0"/>
            <a:r>
              <a:rPr lang="en-US" b="1" i="1" dirty="0" smtClean="0"/>
              <a:t>Swallowing</a:t>
            </a:r>
            <a:r>
              <a:rPr lang="en-US" b="1" i="1" dirty="0"/>
              <a:t>, </a:t>
            </a:r>
            <a:r>
              <a:rPr lang="en-US" i="1" dirty="0"/>
              <a:t>also called deglutition, is the transport of food or water from the mouth to the stomach and is one of the most complicated actions controlled by the central nervous system</a:t>
            </a:r>
            <a:r>
              <a:rPr lang="en-US" dirty="0"/>
              <a:t>.</a:t>
            </a:r>
          </a:p>
          <a:p>
            <a:pPr algn="l" rtl="0">
              <a:buNone/>
            </a:pPr>
            <a:r>
              <a:rPr lang="en-US" dirty="0"/>
              <a:t> </a:t>
            </a:r>
          </a:p>
          <a:p>
            <a:pPr algn="l" rtl="0"/>
            <a:r>
              <a:rPr lang="en-US" dirty="0"/>
              <a:t>It requires the coordinated actions</a:t>
            </a:r>
            <a:r>
              <a:rPr lang="ar-IQ" dirty="0"/>
              <a:t>حركات منسقة </a:t>
            </a:r>
            <a:r>
              <a:rPr lang="en-US" dirty="0"/>
              <a:t> of muscles in the mouth, pharynx, larynx, and esophagus</a:t>
            </a:r>
            <a:r>
              <a:rPr lang="en-US" dirty="0" smtClean="0"/>
              <a:t>,. </a:t>
            </a:r>
            <a:r>
              <a:rPr lang="en-US" dirty="0"/>
              <a:t>Alterations in this process can cause </a:t>
            </a:r>
            <a:r>
              <a:rPr lang="en-US" dirty="0" err="1"/>
              <a:t>dysphagia</a:t>
            </a:r>
            <a:r>
              <a:rPr lang="en-US" dirty="0"/>
              <a:t> </a:t>
            </a:r>
            <a:r>
              <a:rPr lang="ar-IQ" dirty="0"/>
              <a:t>عسر البلع</a:t>
            </a:r>
            <a:r>
              <a:rPr lang="en-US" dirty="0"/>
              <a:t>, aspiration, or regurgitation.</a:t>
            </a:r>
          </a:p>
          <a:p>
            <a:pPr algn="l" rtl="0">
              <a:buNone/>
            </a:pPr>
            <a:r>
              <a:rPr lang="en-US" dirty="0"/>
              <a:t> </a:t>
            </a:r>
          </a:p>
          <a:p>
            <a:pPr algn="l" rtl="0"/>
            <a:r>
              <a:rPr lang="en-US" dirty="0"/>
              <a:t>The entire process of deglutition has been divided into three phases: </a:t>
            </a:r>
          </a:p>
          <a:p>
            <a:pPr marL="514350" indent="-514350" algn="l" rtl="0">
              <a:buAutoNum type="arabicPeriod"/>
            </a:pPr>
            <a:r>
              <a:rPr lang="en-US" dirty="0" err="1"/>
              <a:t>oropharyngeal</a:t>
            </a:r>
            <a:r>
              <a:rPr lang="en-US" dirty="0"/>
              <a:t>, </a:t>
            </a:r>
          </a:p>
          <a:p>
            <a:pPr marL="514350" indent="-514350" algn="l" rtl="0">
              <a:buAutoNum type="arabicPeriod"/>
            </a:pPr>
            <a:r>
              <a:rPr lang="en-US" dirty="0"/>
              <a:t>esophageal, and </a:t>
            </a:r>
          </a:p>
          <a:p>
            <a:pPr marL="514350" indent="-514350" algn="l" rtl="0">
              <a:buAutoNum type="arabicPeriod"/>
            </a:pPr>
            <a:r>
              <a:rPr lang="en-US" dirty="0" err="1"/>
              <a:t>gastroesophageal</a:t>
            </a:r>
            <a:r>
              <a:rPr lang="en-US" dirty="0"/>
              <a:t>.</a:t>
            </a:r>
          </a:p>
          <a:p>
            <a:pPr algn="l" rtl="0">
              <a:buNone/>
            </a:pPr>
            <a:endParaRPr lang="en-US" dirty="0"/>
          </a:p>
          <a:p>
            <a:pPr algn="l" rtl="0">
              <a:buNone/>
            </a:pPr>
            <a:endParaRPr lang="ar-IQ"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14282" y="357166"/>
            <a:ext cx="8786874" cy="6286544"/>
          </a:xfrm>
        </p:spPr>
        <p:txBody>
          <a:bodyPr>
            <a:normAutofit fontScale="77500" lnSpcReduction="20000"/>
          </a:bodyPr>
          <a:lstStyle/>
          <a:p>
            <a:pPr algn="l" rtl="0">
              <a:buNone/>
            </a:pPr>
            <a:r>
              <a:rPr lang="en-US" i="1" dirty="0"/>
              <a:t>T</a:t>
            </a:r>
            <a:r>
              <a:rPr lang="en-US" i="1" dirty="0">
                <a:solidFill>
                  <a:srgbClr val="C00000"/>
                </a:solidFill>
              </a:rPr>
              <a:t>he </a:t>
            </a:r>
            <a:r>
              <a:rPr lang="en-US" i="1" dirty="0" err="1">
                <a:solidFill>
                  <a:srgbClr val="C00000"/>
                </a:solidFill>
              </a:rPr>
              <a:t>oropharyngeal</a:t>
            </a:r>
            <a:r>
              <a:rPr lang="en-US" i="1" dirty="0">
                <a:solidFill>
                  <a:srgbClr val="C00000"/>
                </a:solidFill>
              </a:rPr>
              <a:t> phase </a:t>
            </a:r>
            <a:r>
              <a:rPr lang="en-US" i="1" dirty="0"/>
              <a:t>has been further subdivided into the oral, pharyngeal, and </a:t>
            </a:r>
            <a:r>
              <a:rPr lang="en-US" i="1" dirty="0" err="1"/>
              <a:t>pharyngoesophageal</a:t>
            </a:r>
            <a:r>
              <a:rPr lang="en-US" i="1" dirty="0"/>
              <a:t> stages</a:t>
            </a:r>
            <a:r>
              <a:rPr lang="en-US" dirty="0"/>
              <a:t>.</a:t>
            </a:r>
          </a:p>
          <a:p>
            <a:pPr algn="l" rtl="0">
              <a:buNone/>
            </a:pPr>
            <a:endParaRPr lang="en-US" dirty="0"/>
          </a:p>
          <a:p>
            <a:pPr marL="514350" indent="-514350" algn="l" rtl="0">
              <a:buAutoNum type="arabicPeriod"/>
            </a:pPr>
            <a:r>
              <a:rPr lang="en-US" dirty="0">
                <a:solidFill>
                  <a:srgbClr val="C00000"/>
                </a:solidFill>
              </a:rPr>
              <a:t>The oral stage </a:t>
            </a:r>
            <a:r>
              <a:rPr lang="en-US" dirty="0"/>
              <a:t>involves formation of a food bolus by compression of food between the tongue and palate. The bolus is then propelled toward the base of the tongue at the entrance of the pharynx.</a:t>
            </a:r>
          </a:p>
          <a:p>
            <a:pPr marL="0" indent="0" algn="l" rtl="0">
              <a:buNone/>
            </a:pPr>
            <a:endParaRPr lang="en-US" i="1" dirty="0"/>
          </a:p>
          <a:p>
            <a:pPr marL="0" indent="0" algn="l" rtl="0">
              <a:buNone/>
            </a:pPr>
            <a:r>
              <a:rPr lang="en-US" i="1" dirty="0" smtClean="0"/>
              <a:t>This stage is completely voluntary.</a:t>
            </a:r>
          </a:p>
          <a:p>
            <a:pPr algn="l" rtl="0">
              <a:buNone/>
            </a:pPr>
            <a:endParaRPr lang="en-US" dirty="0"/>
          </a:p>
          <a:p>
            <a:pPr algn="l" rtl="0">
              <a:buNone/>
            </a:pPr>
            <a:r>
              <a:rPr lang="en-US" dirty="0"/>
              <a:t>2. The bolus at the base of the tongue stimulates the reflex</a:t>
            </a:r>
            <a:r>
              <a:rPr lang="en-US" dirty="0">
                <a:solidFill>
                  <a:srgbClr val="C00000"/>
                </a:solidFill>
              </a:rPr>
              <a:t> pharyngeal stage of deglutition.</a:t>
            </a:r>
            <a:r>
              <a:rPr lang="en-US" dirty="0"/>
              <a:t> The tongue and pharyngeal constrictor muscles transport the food bolus through the pharynx through a peristaltic-like manner.</a:t>
            </a:r>
          </a:p>
          <a:p>
            <a:pPr algn="l" rtl="0">
              <a:buNone/>
            </a:pPr>
            <a:endParaRPr lang="en-US" dirty="0"/>
          </a:p>
          <a:p>
            <a:pPr marL="0" indent="0" algn="l" rtl="0">
              <a:buNone/>
            </a:pPr>
            <a:r>
              <a:rPr lang="en-US" i="1" dirty="0"/>
              <a:t>To prevent food from entering the airway, the epiglottis covers the glottis, and the soft palate presses against the pharyngeal wall to block the entrance to the </a:t>
            </a:r>
            <a:r>
              <a:rPr lang="en-US" i="1" dirty="0" err="1"/>
              <a:t>nasopharynx</a:t>
            </a:r>
            <a:r>
              <a:rPr lang="en-US" i="1" dirty="0"/>
              <a:t>.</a:t>
            </a:r>
          </a:p>
          <a:p>
            <a:pPr algn="l" rtl="0"/>
            <a:endParaRPr lang="en-US" dirty="0"/>
          </a:p>
          <a:p>
            <a:pPr algn="l" rtl="0"/>
            <a:endParaRPr lang="en-US" dirty="0"/>
          </a:p>
          <a:p>
            <a:pPr algn="l" rtl="0"/>
            <a:endParaRPr lang="en-US" dirty="0"/>
          </a:p>
          <a:p>
            <a:pPr algn="l" rtl="0"/>
            <a:endParaRPr lang="en-US" dirty="0"/>
          </a:p>
          <a:p>
            <a:pPr algn="l" rtl="0">
              <a:buNone/>
            </a:pPr>
            <a:endParaRPr lang="ar-IQ"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357166"/>
            <a:ext cx="8229600" cy="6286544"/>
          </a:xfrm>
        </p:spPr>
        <p:txBody>
          <a:bodyPr>
            <a:normAutofit fontScale="85000" lnSpcReduction="10000"/>
          </a:bodyPr>
          <a:lstStyle/>
          <a:p>
            <a:pPr algn="l" rtl="0">
              <a:buNone/>
            </a:pPr>
            <a:r>
              <a:rPr lang="en-US" i="1" dirty="0"/>
              <a:t>The pharyngeal stage is </a:t>
            </a:r>
            <a:r>
              <a:rPr lang="en-US" i="1" dirty="0" smtClean="0"/>
              <a:t>involuntary</a:t>
            </a:r>
            <a:endParaRPr lang="en-US" i="1" dirty="0"/>
          </a:p>
          <a:p>
            <a:pPr algn="l" rtl="0">
              <a:buNone/>
            </a:pPr>
            <a:endParaRPr lang="en-US" i="1" dirty="0"/>
          </a:p>
          <a:p>
            <a:pPr algn="l" rtl="0">
              <a:buNone/>
            </a:pPr>
            <a:r>
              <a:rPr lang="en-US" dirty="0"/>
              <a:t>3. The passage of food from the pharynx through the </a:t>
            </a:r>
            <a:r>
              <a:rPr lang="en-US" dirty="0" err="1"/>
              <a:t>cricopharyngeal</a:t>
            </a:r>
            <a:r>
              <a:rPr lang="en-US" dirty="0"/>
              <a:t> sphincter and into the esophagus is </a:t>
            </a:r>
            <a:r>
              <a:rPr lang="en-US" dirty="0">
                <a:solidFill>
                  <a:srgbClr val="C00000"/>
                </a:solidFill>
              </a:rPr>
              <a:t>the </a:t>
            </a:r>
            <a:r>
              <a:rPr lang="en-US" dirty="0" err="1">
                <a:solidFill>
                  <a:srgbClr val="C00000"/>
                </a:solidFill>
              </a:rPr>
              <a:t>pharyngoesophageal</a:t>
            </a:r>
            <a:r>
              <a:rPr lang="en-US" dirty="0">
                <a:solidFill>
                  <a:srgbClr val="C00000"/>
                </a:solidFill>
              </a:rPr>
              <a:t> stage of deglutition</a:t>
            </a:r>
            <a:r>
              <a:rPr lang="en-US" dirty="0"/>
              <a:t>.</a:t>
            </a:r>
          </a:p>
          <a:p>
            <a:pPr algn="l" rtl="0">
              <a:buNone/>
            </a:pPr>
            <a:endParaRPr lang="en-US" dirty="0"/>
          </a:p>
          <a:p>
            <a:pPr algn="l" rtl="0"/>
            <a:r>
              <a:rPr lang="en-US" dirty="0"/>
              <a:t>Relaxation of the sphincter starts as soon as the pharyngeal muscles begin constriction. The degree of sphincter opening varies with the size and consistency of the bolus.</a:t>
            </a:r>
          </a:p>
          <a:p>
            <a:pPr algn="l" rtl="0">
              <a:buNone/>
            </a:pPr>
            <a:endParaRPr lang="en-US" dirty="0"/>
          </a:p>
          <a:p>
            <a:pPr algn="l" rtl="0">
              <a:buNone/>
            </a:pPr>
            <a:r>
              <a:rPr lang="en-US" dirty="0"/>
              <a:t>The </a:t>
            </a:r>
            <a:r>
              <a:rPr lang="en-US" dirty="0" err="1"/>
              <a:t>pharyngoesophageal</a:t>
            </a:r>
            <a:r>
              <a:rPr lang="en-US" dirty="0"/>
              <a:t> stage terminates with closure of the sphincter and relaxation of the pharyngeal constrictor muscles. This stage is also </a:t>
            </a:r>
            <a:r>
              <a:rPr lang="en-US" dirty="0" smtClean="0"/>
              <a:t>involuntary</a:t>
            </a:r>
            <a:endParaRPr lang="en-US" dirty="0"/>
          </a:p>
          <a:p>
            <a:pPr algn="l" rtl="0">
              <a:buNone/>
            </a:pPr>
            <a:endParaRPr lang="ar-IQ"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357166"/>
            <a:ext cx="8229600" cy="6286544"/>
          </a:xfrm>
        </p:spPr>
        <p:txBody>
          <a:bodyPr>
            <a:normAutofit/>
          </a:bodyPr>
          <a:lstStyle/>
          <a:p>
            <a:pPr algn="l" rtl="0"/>
            <a:r>
              <a:rPr lang="en-US" dirty="0" smtClean="0"/>
              <a:t>General </a:t>
            </a:r>
            <a:r>
              <a:rPr lang="en-US" dirty="0"/>
              <a:t>clinical signs of oral disease include </a:t>
            </a:r>
          </a:p>
          <a:p>
            <a:pPr marL="514350" indent="-514350" algn="l" rtl="0">
              <a:buAutoNum type="arabicPeriod"/>
            </a:pPr>
            <a:r>
              <a:rPr lang="en-US" dirty="0" err="1">
                <a:solidFill>
                  <a:srgbClr val="C00000"/>
                </a:solidFill>
              </a:rPr>
              <a:t>ptyalism</a:t>
            </a:r>
            <a:r>
              <a:rPr lang="en-US" dirty="0">
                <a:solidFill>
                  <a:srgbClr val="C00000"/>
                </a:solidFill>
              </a:rPr>
              <a:t> </a:t>
            </a:r>
            <a:r>
              <a:rPr lang="en-US" dirty="0"/>
              <a:t>(an abnormal and excessive secretion of </a:t>
            </a:r>
            <a:r>
              <a:rPr lang="en-US" dirty="0" smtClean="0"/>
              <a:t>saliva), </a:t>
            </a:r>
            <a:endParaRPr lang="en-US" dirty="0"/>
          </a:p>
          <a:p>
            <a:pPr marL="514350" indent="-514350" algn="l" rtl="0">
              <a:buAutoNum type="arabicPeriod"/>
            </a:pPr>
            <a:r>
              <a:rPr lang="en-US" dirty="0" err="1">
                <a:solidFill>
                  <a:srgbClr val="C00000"/>
                </a:solidFill>
              </a:rPr>
              <a:t>dysphagia</a:t>
            </a:r>
            <a:r>
              <a:rPr lang="en-US" dirty="0"/>
              <a:t> (a difficulty in </a:t>
            </a:r>
            <a:r>
              <a:rPr lang="en-US" dirty="0" smtClean="0"/>
              <a:t>swallowing),</a:t>
            </a:r>
            <a:endParaRPr lang="en-US" dirty="0"/>
          </a:p>
          <a:p>
            <a:pPr marL="514350" indent="-514350" algn="l" rtl="0">
              <a:buAutoNum type="arabicPeriod"/>
            </a:pPr>
            <a:r>
              <a:rPr lang="en-US" dirty="0" err="1">
                <a:solidFill>
                  <a:srgbClr val="C00000"/>
                </a:solidFill>
              </a:rPr>
              <a:t>inappetence</a:t>
            </a:r>
            <a:r>
              <a:rPr lang="en-US" dirty="0"/>
              <a:t> (reduction or complete loss of appetite), </a:t>
            </a:r>
          </a:p>
          <a:p>
            <a:pPr marL="514350" indent="-514350" algn="l" rtl="0">
              <a:buAutoNum type="arabicPeriod"/>
            </a:pPr>
            <a:r>
              <a:rPr lang="en-US" dirty="0">
                <a:solidFill>
                  <a:srgbClr val="C00000"/>
                </a:solidFill>
              </a:rPr>
              <a:t>weight loss</a:t>
            </a:r>
            <a:r>
              <a:rPr lang="en-US" dirty="0"/>
              <a:t>, </a:t>
            </a:r>
          </a:p>
          <a:p>
            <a:pPr marL="514350" indent="-514350" algn="l" rtl="0">
              <a:buAutoNum type="arabicPeriod"/>
            </a:pPr>
            <a:r>
              <a:rPr lang="en-US" dirty="0">
                <a:solidFill>
                  <a:srgbClr val="C00000"/>
                </a:solidFill>
              </a:rPr>
              <a:t>pain</a:t>
            </a:r>
            <a:r>
              <a:rPr lang="en-US" dirty="0"/>
              <a:t>, </a:t>
            </a:r>
          </a:p>
          <a:p>
            <a:pPr marL="514350" indent="-514350" algn="l" rtl="0">
              <a:buAutoNum type="arabicPeriod"/>
            </a:pPr>
            <a:r>
              <a:rPr lang="en-US" dirty="0">
                <a:solidFill>
                  <a:srgbClr val="C00000"/>
                </a:solidFill>
              </a:rPr>
              <a:t>halitosis</a:t>
            </a:r>
            <a:r>
              <a:rPr lang="en-US" dirty="0"/>
              <a:t> (Bad mouth smell</a:t>
            </a:r>
            <a:r>
              <a:rPr lang="en-US" dirty="0" smtClean="0"/>
              <a:t>)</a:t>
            </a:r>
            <a:endParaRPr lang="en-US" dirty="0"/>
          </a:p>
          <a:p>
            <a:pPr marL="514350" indent="-514350" algn="l" rtl="0">
              <a:buAutoNum type="arabicPeriod"/>
            </a:pPr>
            <a:r>
              <a:rPr lang="en-US" dirty="0">
                <a:solidFill>
                  <a:srgbClr val="C00000"/>
                </a:solidFill>
              </a:rPr>
              <a:t>oral hemorrhage</a:t>
            </a:r>
            <a:r>
              <a:rPr lang="en-US" dirty="0"/>
              <a:t>.</a:t>
            </a:r>
          </a:p>
          <a:p>
            <a:pPr algn="l" rtl="0">
              <a:buNone/>
            </a:pPr>
            <a:endParaRPr lang="en-US" dirty="0"/>
          </a:p>
          <a:p>
            <a:pPr algn="l" rtl="0">
              <a:buNone/>
            </a:pPr>
            <a:endParaRPr lang="ar-IQ"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357166"/>
            <a:ext cx="5972188" cy="6286544"/>
          </a:xfrm>
        </p:spPr>
        <p:txBody>
          <a:bodyPr>
            <a:normAutofit fontScale="85000" lnSpcReduction="20000"/>
          </a:bodyPr>
          <a:lstStyle/>
          <a:p>
            <a:pPr algn="l" rtl="0"/>
            <a:endParaRPr lang="en-US" dirty="0"/>
          </a:p>
          <a:p>
            <a:pPr algn="l" rtl="0"/>
            <a:r>
              <a:rPr lang="en-US" dirty="0"/>
              <a:t>In patients known or suspected to have </a:t>
            </a:r>
            <a:r>
              <a:rPr lang="en-US" i="1" dirty="0"/>
              <a:t>oral </a:t>
            </a:r>
            <a:r>
              <a:rPr lang="en-US" i="1" dirty="0" err="1"/>
              <a:t>neoplasia</a:t>
            </a:r>
            <a:r>
              <a:rPr lang="en-US" dirty="0"/>
              <a:t>, </a:t>
            </a:r>
            <a:r>
              <a:rPr lang="en-US" dirty="0" err="1"/>
              <a:t>cytologic</a:t>
            </a:r>
            <a:r>
              <a:rPr lang="en-US" dirty="0"/>
              <a:t> evaluation of </a:t>
            </a:r>
            <a:r>
              <a:rPr lang="en-US" i="1" dirty="0"/>
              <a:t>fine needle aspirates taken from </a:t>
            </a:r>
            <a:r>
              <a:rPr lang="en-US" i="1" dirty="0" err="1"/>
              <a:t>mandibular</a:t>
            </a:r>
            <a:r>
              <a:rPr lang="en-US" i="1" dirty="0"/>
              <a:t> lymph nodes is recommended</a:t>
            </a:r>
            <a:r>
              <a:rPr lang="en-US" dirty="0"/>
              <a:t>. </a:t>
            </a:r>
          </a:p>
          <a:p>
            <a:pPr algn="l" rtl="0">
              <a:buNone/>
            </a:pPr>
            <a:r>
              <a:rPr lang="en-US" dirty="0"/>
              <a:t> </a:t>
            </a:r>
          </a:p>
          <a:p>
            <a:pPr algn="l" rtl="0"/>
            <a:r>
              <a:rPr lang="en-US" i="1" dirty="0"/>
              <a:t>Medial retropharyngeal lymph nodes</a:t>
            </a:r>
            <a:r>
              <a:rPr lang="en-US" dirty="0"/>
              <a:t> are palpable only </a:t>
            </a:r>
            <a:r>
              <a:rPr lang="en-US" i="1" dirty="0"/>
              <a:t>when they are significantly enlarged</a:t>
            </a:r>
            <a:r>
              <a:rPr lang="en-US" dirty="0"/>
              <a:t>.</a:t>
            </a:r>
          </a:p>
          <a:p>
            <a:pPr algn="l" rtl="0">
              <a:buNone/>
            </a:pPr>
            <a:endParaRPr lang="en-US" dirty="0"/>
          </a:p>
          <a:p>
            <a:pPr algn="l" rtl="0"/>
            <a:r>
              <a:rPr lang="en-US" dirty="0"/>
              <a:t>Evaluation of a three-projection </a:t>
            </a:r>
            <a:r>
              <a:rPr lang="en-US" i="1" dirty="0"/>
              <a:t>thoracic radiograph study</a:t>
            </a:r>
            <a:r>
              <a:rPr lang="en-US" dirty="0"/>
              <a:t> is a good for detection of </a:t>
            </a:r>
            <a:r>
              <a:rPr lang="en-US" i="1" dirty="0"/>
              <a:t>metastasis in the lungs </a:t>
            </a:r>
            <a:r>
              <a:rPr lang="en-US" dirty="0"/>
              <a:t>and other thoracic structures or if lower airway tract disease is suspected.</a:t>
            </a:r>
          </a:p>
          <a:p>
            <a:pPr algn="l" rtl="0">
              <a:buNone/>
            </a:pPr>
            <a:endParaRPr lang="ar-IQ" dirty="0"/>
          </a:p>
        </p:txBody>
      </p:sp>
      <p:pic>
        <p:nvPicPr>
          <p:cNvPr id="4" name="Picture 2" descr="Enlarged Lymph Nodes in Dogs &amp;amp; Cats – A Swelling Not to Be Ignored!"/>
          <p:cNvPicPr>
            <a:picLocks noChangeAspect="1" noChangeArrowheads="1"/>
          </p:cNvPicPr>
          <p:nvPr/>
        </p:nvPicPr>
        <p:blipFill>
          <a:blip r:embed="rId2"/>
          <a:srcRect/>
          <a:stretch>
            <a:fillRect/>
          </a:stretch>
        </p:blipFill>
        <p:spPr bwMode="auto">
          <a:xfrm>
            <a:off x="6600563" y="71414"/>
            <a:ext cx="2472031" cy="1847844"/>
          </a:xfrm>
          <a:prstGeom prst="rect">
            <a:avLst/>
          </a:prstGeom>
          <a:noFill/>
        </p:spPr>
      </p:pic>
      <p:pic>
        <p:nvPicPr>
          <p:cNvPr id="5" name="Picture 4" descr="Examine Your Own Pet | Long Beach Animal Hospital"/>
          <p:cNvPicPr>
            <a:picLocks noChangeAspect="1" noChangeArrowheads="1"/>
          </p:cNvPicPr>
          <p:nvPr/>
        </p:nvPicPr>
        <p:blipFill>
          <a:blip r:embed="rId3"/>
          <a:srcRect/>
          <a:stretch>
            <a:fillRect/>
          </a:stretch>
        </p:blipFill>
        <p:spPr bwMode="auto">
          <a:xfrm>
            <a:off x="7000892" y="2000240"/>
            <a:ext cx="1915793" cy="2636791"/>
          </a:xfrm>
          <a:prstGeom prst="rect">
            <a:avLst/>
          </a:prstGeom>
          <a:noFill/>
        </p:spPr>
      </p:pic>
      <p:pic>
        <p:nvPicPr>
          <p:cNvPr id="6" name="Picture 6" descr="Thoracic radiographs from case study 1 demonstrate a multifocal... |  Download Scientific Diagram"/>
          <p:cNvPicPr>
            <a:picLocks noChangeAspect="1" noChangeArrowheads="1"/>
          </p:cNvPicPr>
          <p:nvPr/>
        </p:nvPicPr>
        <p:blipFill>
          <a:blip r:embed="rId4"/>
          <a:srcRect/>
          <a:stretch>
            <a:fillRect/>
          </a:stretch>
        </p:blipFill>
        <p:spPr bwMode="auto">
          <a:xfrm>
            <a:off x="6572264" y="4786322"/>
            <a:ext cx="2380133" cy="1764098"/>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71438" y="357166"/>
            <a:ext cx="6643702" cy="6286544"/>
          </a:xfrm>
        </p:spPr>
        <p:txBody>
          <a:bodyPr>
            <a:normAutofit fontScale="85000" lnSpcReduction="10000"/>
          </a:bodyPr>
          <a:lstStyle/>
          <a:p>
            <a:pPr algn="l" rtl="0"/>
            <a:r>
              <a:rPr lang="en-US" dirty="0">
                <a:solidFill>
                  <a:srgbClr val="C00000"/>
                </a:solidFill>
              </a:rPr>
              <a:t>Preoperative Preparation</a:t>
            </a:r>
            <a:endParaRPr lang="en-US" dirty="0"/>
          </a:p>
          <a:p>
            <a:pPr algn="l" rtl="0"/>
            <a:r>
              <a:rPr lang="en-US" i="1" dirty="0"/>
              <a:t>Tumors or swelling </a:t>
            </a:r>
            <a:r>
              <a:rPr lang="en-US" dirty="0"/>
              <a:t>in the oral or pharyngeal cavity </a:t>
            </a:r>
            <a:r>
              <a:rPr lang="en-US" i="1" dirty="0"/>
              <a:t>can complicate intubation</a:t>
            </a:r>
            <a:r>
              <a:rPr lang="en-US" dirty="0"/>
              <a:t>.</a:t>
            </a:r>
          </a:p>
          <a:p>
            <a:pPr algn="l" rtl="0"/>
            <a:r>
              <a:rPr lang="en-US" i="1" dirty="0"/>
              <a:t>A laryngoscope with adequate lighting, </a:t>
            </a:r>
            <a:r>
              <a:rPr lang="en-US" i="1" dirty="0" err="1"/>
              <a:t>endotracheal</a:t>
            </a:r>
            <a:r>
              <a:rPr lang="en-US" i="1" dirty="0"/>
              <a:t> tubes of multiple sizes,</a:t>
            </a:r>
            <a:r>
              <a:rPr lang="en-US" dirty="0"/>
              <a:t> and availability of an oxygen mask are essential.</a:t>
            </a:r>
          </a:p>
          <a:p>
            <a:pPr algn="l" rtl="0">
              <a:buNone/>
            </a:pPr>
            <a:endParaRPr lang="en-US" dirty="0"/>
          </a:p>
          <a:p>
            <a:pPr algn="l" rtl="0">
              <a:buNone/>
            </a:pPr>
            <a:endParaRPr lang="en-US" dirty="0"/>
          </a:p>
          <a:p>
            <a:pPr algn="l" rtl="0"/>
            <a:r>
              <a:rPr lang="en-US" i="1" dirty="0"/>
              <a:t>When anesthetizing patients with large masses or </a:t>
            </a:r>
            <a:r>
              <a:rPr lang="en-US" dirty="0"/>
              <a:t>for those that have already displayed </a:t>
            </a:r>
            <a:r>
              <a:rPr lang="en-US" i="1" dirty="0"/>
              <a:t>signs of </a:t>
            </a:r>
            <a:r>
              <a:rPr lang="en-US" i="1" dirty="0" err="1"/>
              <a:t>dyspnea</a:t>
            </a:r>
            <a:r>
              <a:rPr lang="en-US" dirty="0"/>
              <a:t>, instruments for performing an </a:t>
            </a:r>
            <a:r>
              <a:rPr lang="en-US" i="1" dirty="0"/>
              <a:t>emergency tracheotomy</a:t>
            </a:r>
            <a:r>
              <a:rPr lang="en-US" dirty="0"/>
              <a:t> should be available.</a:t>
            </a:r>
          </a:p>
          <a:p>
            <a:pPr algn="l" rtl="0">
              <a:buNone/>
            </a:pPr>
            <a:r>
              <a:rPr lang="en-US" dirty="0"/>
              <a:t> </a:t>
            </a:r>
          </a:p>
          <a:p>
            <a:pPr algn="l" rtl="0">
              <a:buNone/>
            </a:pPr>
            <a:endParaRPr lang="en-US" dirty="0"/>
          </a:p>
          <a:p>
            <a:pPr algn="l" rtl="0">
              <a:buNone/>
            </a:pPr>
            <a:endParaRPr lang="ar-IQ" dirty="0"/>
          </a:p>
        </p:txBody>
      </p:sp>
      <p:pic>
        <p:nvPicPr>
          <p:cNvPr id="5" name="Picture 8" descr="Current Laryngoscope with endotracheal tube | Download Scientific Diagram"/>
          <p:cNvPicPr>
            <a:picLocks noChangeAspect="1" noChangeArrowheads="1"/>
          </p:cNvPicPr>
          <p:nvPr/>
        </p:nvPicPr>
        <p:blipFill>
          <a:blip r:embed="rId2"/>
          <a:srcRect/>
          <a:stretch>
            <a:fillRect/>
          </a:stretch>
        </p:blipFill>
        <p:spPr bwMode="auto">
          <a:xfrm>
            <a:off x="6557969" y="57150"/>
            <a:ext cx="2586031" cy="2586032"/>
          </a:xfrm>
          <a:prstGeom prst="rect">
            <a:avLst/>
          </a:prstGeom>
          <a:noFill/>
        </p:spPr>
      </p:pic>
      <p:pic>
        <p:nvPicPr>
          <p:cNvPr id="22530" name="Picture 2" descr="Tracheostomy tube placement | Vygon Vet"/>
          <p:cNvPicPr>
            <a:picLocks noChangeAspect="1" noChangeArrowheads="1"/>
          </p:cNvPicPr>
          <p:nvPr/>
        </p:nvPicPr>
        <p:blipFill>
          <a:blip r:embed="rId3"/>
          <a:srcRect l="26442" r="31891"/>
          <a:stretch>
            <a:fillRect/>
          </a:stretch>
        </p:blipFill>
        <p:spPr bwMode="auto">
          <a:xfrm>
            <a:off x="6715140" y="3419842"/>
            <a:ext cx="2428860" cy="2491142"/>
          </a:xfrm>
          <a:prstGeom prst="rect">
            <a:avLst/>
          </a:prstGeom>
          <a:noFill/>
        </p:spPr>
      </p:pic>
    </p:spTree>
  </p:cSld>
  <p:clrMapOvr>
    <a:masterClrMapping/>
  </p:clrMapOvr>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557</TotalTime>
  <Words>1228</Words>
  <Application>Microsoft Office PowerPoint</Application>
  <PresentationFormat>عرض على الشاشة (3:4)‏</PresentationFormat>
  <Paragraphs>132</Paragraphs>
  <Slides>21</Slides>
  <Notes>1</Notes>
  <HiddenSlides>0</HiddenSlides>
  <MMClips>0</MMClips>
  <ScaleCrop>false</ScaleCrop>
  <HeadingPairs>
    <vt:vector size="4" baseType="variant">
      <vt:variant>
        <vt:lpstr>سمة</vt:lpstr>
      </vt:variant>
      <vt:variant>
        <vt:i4>1</vt:i4>
      </vt:variant>
      <vt:variant>
        <vt:lpstr>عناوين الشرائح</vt:lpstr>
      </vt:variant>
      <vt:variant>
        <vt:i4>21</vt:i4>
      </vt:variant>
    </vt:vector>
  </HeadingPairs>
  <TitlesOfParts>
    <vt:vector size="22" baseType="lpstr">
      <vt:lpstr>سمة Office</vt:lpstr>
      <vt:lpstr>Oropharynx surgery</vt:lpstr>
      <vt:lpstr>الشريحة 2</vt:lpstr>
      <vt:lpstr>الشريحة 3</vt:lpstr>
      <vt:lpstr>الشريحة 4</vt:lpstr>
      <vt:lpstr>الشريحة 5</vt:lpstr>
      <vt:lpstr>الشريحة 6</vt:lpstr>
      <vt:lpstr>الشريحة 7</vt:lpstr>
      <vt:lpstr>الشريحة 8</vt:lpstr>
      <vt:lpstr>الشريحة 9</vt:lpstr>
      <vt:lpstr>الشريحة 10</vt:lpstr>
      <vt:lpstr>الشريحة 11</vt:lpstr>
      <vt:lpstr>الشريحة 12</vt:lpstr>
      <vt:lpstr>الشريحة 13</vt:lpstr>
      <vt:lpstr>الشريحة 14</vt:lpstr>
      <vt:lpstr>الشريحة 15</vt:lpstr>
      <vt:lpstr>الشريحة 16</vt:lpstr>
      <vt:lpstr>الشريحة 17</vt:lpstr>
      <vt:lpstr>الشريحة 18</vt:lpstr>
      <vt:lpstr>الشريحة 19</vt:lpstr>
      <vt:lpstr>الشريحة 20</vt:lpstr>
      <vt:lpstr>الشريحة 21</vt:lpstr>
    </vt:vector>
  </TitlesOfParts>
  <Company>By DR.Ahmed Saker 2o1O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جراحة البلعوم</dc:title>
  <dc:creator>dell</dc:creator>
  <cp:lastModifiedBy>dell</cp:lastModifiedBy>
  <cp:revision>46</cp:revision>
  <dcterms:created xsi:type="dcterms:W3CDTF">2021-10-26T23:46:34Z</dcterms:created>
  <dcterms:modified xsi:type="dcterms:W3CDTF">2022-10-25T21:32:28Z</dcterms:modified>
</cp:coreProperties>
</file>